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avi" ContentType="video/x-msvide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03" r:id="rId1"/>
    <p:sldMasterId id="2147483716" r:id="rId2"/>
  </p:sldMasterIdLst>
  <p:notesMasterIdLst>
    <p:notesMasterId r:id="rId15"/>
  </p:notesMasterIdLst>
  <p:handoutMasterIdLst>
    <p:handoutMasterId r:id="rId16"/>
  </p:handoutMasterIdLst>
  <p:sldIdLst>
    <p:sldId id="256" r:id="rId3"/>
    <p:sldId id="300" r:id="rId4"/>
    <p:sldId id="339" r:id="rId5"/>
    <p:sldId id="340" r:id="rId6"/>
    <p:sldId id="303" r:id="rId7"/>
    <p:sldId id="322" r:id="rId8"/>
    <p:sldId id="280" r:id="rId9"/>
    <p:sldId id="281" r:id="rId10"/>
    <p:sldId id="341" r:id="rId11"/>
    <p:sldId id="342" r:id="rId12"/>
    <p:sldId id="329" r:id="rId13"/>
    <p:sldId id="296" r:id="rId14"/>
  </p:sldIdLst>
  <p:sldSz cx="9144000" cy="6858000" type="screen4x3"/>
  <p:notesSz cx="7099300" cy="1023461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B9BD5"/>
    <a:srgbClr val="D8E5F8"/>
    <a:srgbClr val="CEDEF6"/>
    <a:srgbClr val="DC1427"/>
    <a:srgbClr val="FFE5E7"/>
    <a:srgbClr val="C80013"/>
    <a:srgbClr val="FFAFB7"/>
    <a:srgbClr val="FF374A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1356" y="10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105" d="100"/>
          <a:sy n="105" d="100"/>
        </p:scale>
        <p:origin x="2352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3076012" cy="512479"/>
          </a:xfrm>
          <a:prstGeom prst="rect">
            <a:avLst/>
          </a:prstGeom>
        </p:spPr>
        <p:txBody>
          <a:bodyPr vert="horz" lIns="105040" tIns="52520" rIns="105040" bIns="52520" rtlCol="0"/>
          <a:lstStyle>
            <a:lvl1pPr algn="l">
              <a:defRPr sz="13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4021529" y="1"/>
            <a:ext cx="3076012" cy="512479"/>
          </a:xfrm>
          <a:prstGeom prst="rect">
            <a:avLst/>
          </a:prstGeom>
        </p:spPr>
        <p:txBody>
          <a:bodyPr vert="horz" lIns="105040" tIns="52520" rIns="105040" bIns="52520" rtlCol="0"/>
          <a:lstStyle>
            <a:lvl1pPr algn="r">
              <a:defRPr sz="1300"/>
            </a:lvl1pPr>
          </a:lstStyle>
          <a:p>
            <a:fld id="{ECF46980-1168-42E4-9925-010EC30DF7F2}" type="datetimeFigureOut">
              <a:rPr lang="fr-FR" smtClean="0"/>
              <a:t>05/04/2018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1" y="9722135"/>
            <a:ext cx="3076012" cy="512479"/>
          </a:xfrm>
          <a:prstGeom prst="rect">
            <a:avLst/>
          </a:prstGeom>
        </p:spPr>
        <p:txBody>
          <a:bodyPr vert="horz" lIns="105040" tIns="52520" rIns="105040" bIns="52520" rtlCol="0" anchor="b"/>
          <a:lstStyle>
            <a:lvl1pPr algn="l">
              <a:defRPr sz="13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4021529" y="9722135"/>
            <a:ext cx="3076012" cy="512479"/>
          </a:xfrm>
          <a:prstGeom prst="rect">
            <a:avLst/>
          </a:prstGeom>
        </p:spPr>
        <p:txBody>
          <a:bodyPr vert="horz" lIns="105040" tIns="52520" rIns="105040" bIns="52520" rtlCol="0" anchor="b"/>
          <a:lstStyle>
            <a:lvl1pPr algn="r">
              <a:defRPr sz="1300"/>
            </a:lvl1pPr>
          </a:lstStyle>
          <a:p>
            <a:fld id="{81A2E5BA-7676-4FAD-BF0F-B20BD751577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084299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076363" cy="513507"/>
          </a:xfrm>
          <a:prstGeom prst="rect">
            <a:avLst/>
          </a:prstGeom>
        </p:spPr>
        <p:txBody>
          <a:bodyPr vert="horz" lIns="99017" tIns="49508" rIns="99017" bIns="49508" rtlCol="0"/>
          <a:lstStyle>
            <a:lvl1pPr algn="l">
              <a:defRPr sz="13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3507"/>
          </a:xfrm>
          <a:prstGeom prst="rect">
            <a:avLst/>
          </a:prstGeom>
        </p:spPr>
        <p:txBody>
          <a:bodyPr vert="horz" lIns="99017" tIns="49508" rIns="99017" bIns="49508" rtlCol="0"/>
          <a:lstStyle>
            <a:lvl1pPr algn="r">
              <a:defRPr sz="1300"/>
            </a:lvl1pPr>
          </a:lstStyle>
          <a:p>
            <a:fld id="{0DA08BA0-1A7C-4270-86B6-1E9282C1D483}" type="datetimeFigureOut">
              <a:rPr lang="fr-FR" smtClean="0"/>
              <a:t>05/04/2018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246188" y="1279525"/>
            <a:ext cx="4606925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17" tIns="49508" rIns="99017" bIns="49508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709931" y="4925407"/>
            <a:ext cx="5679440" cy="4029879"/>
          </a:xfrm>
          <a:prstGeom prst="rect">
            <a:avLst/>
          </a:prstGeom>
        </p:spPr>
        <p:txBody>
          <a:bodyPr vert="horz" lIns="99017" tIns="49508" rIns="99017" bIns="49508" rtlCol="0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1" y="9721111"/>
            <a:ext cx="3076363" cy="513506"/>
          </a:xfrm>
          <a:prstGeom prst="rect">
            <a:avLst/>
          </a:prstGeom>
        </p:spPr>
        <p:txBody>
          <a:bodyPr vert="horz" lIns="99017" tIns="49508" rIns="99017" bIns="49508" rtlCol="0" anchor="b"/>
          <a:lstStyle>
            <a:lvl1pPr algn="l">
              <a:defRPr sz="13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4021294" y="9721111"/>
            <a:ext cx="3076363" cy="513506"/>
          </a:xfrm>
          <a:prstGeom prst="rect">
            <a:avLst/>
          </a:prstGeom>
        </p:spPr>
        <p:txBody>
          <a:bodyPr vert="horz" lIns="99017" tIns="49508" rIns="99017" bIns="49508" rtlCol="0" anchor="b"/>
          <a:lstStyle>
            <a:lvl1pPr algn="r">
              <a:defRPr sz="1300"/>
            </a:lvl1pPr>
          </a:lstStyle>
          <a:p>
            <a:fld id="{612B0E0A-9840-48BE-9819-89810CFDEA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438594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Modifier le style des sous-titres du masque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Nicolas Keriven</a:t>
            </a:r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A3664-F7E9-4DDE-9EE8-E1C3BA9F4B71}" type="slidenum">
              <a:rPr lang="fr-FR" smtClean="0"/>
              <a:t>‹N°›</a:t>
            </a:fld>
            <a:endParaRPr lang="fr-FR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49287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 smtClean="0"/>
              <a:t>12/10/2017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594763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Nicolas Keriven</a:t>
            </a:r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A3664-F7E9-4DDE-9EE8-E1C3BA9F4B71}" type="slidenum">
              <a:rPr lang="fr-FR" smtClean="0"/>
              <a:t>‹N°›</a:t>
            </a:fld>
            <a:endParaRPr lang="fr-FR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49287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 smtClean="0"/>
              <a:t>12/10/2017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089853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Nicolas Keriven</a:t>
            </a:r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A3664-F7E9-4DDE-9EE8-E1C3BA9F4B71}" type="slidenum">
              <a:rPr lang="fr-FR" smtClean="0"/>
              <a:t>‹N°›</a:t>
            </a:fld>
            <a:endParaRPr lang="fr-FR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49287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 smtClean="0"/>
              <a:t>12/10/2017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675058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Nicolas Keriven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A3664-F7E9-4DDE-9EE8-E1C3BA9F4B71}" type="slidenum">
              <a:rPr lang="fr-FR" smtClean="0"/>
              <a:t>‹N°›</a:t>
            </a:fld>
            <a:endParaRPr lang="fr-FR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49287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 smtClean="0"/>
              <a:t>12/10/2017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611779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700"/>
            </a:lvl1pPr>
          </a:lstStyle>
          <a:p>
            <a:r>
              <a:rPr lang="fr-FR" dirty="0" smtClean="0"/>
              <a:t>Modifiez le style du titre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28650" y="914401"/>
            <a:ext cx="7886700" cy="5262562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Nicolas Keriven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A3664-F7E9-4DDE-9EE8-E1C3BA9F4B71}" type="slidenum">
              <a:rPr lang="fr-FR" smtClean="0"/>
              <a:t>‹N°›</a:t>
            </a:fld>
            <a:endParaRPr lang="fr-FR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49287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 smtClean="0"/>
              <a:t>12/10/2017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652445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628650" y="919245"/>
            <a:ext cx="3886200" cy="525771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29150" y="919245"/>
            <a:ext cx="3886200" cy="525771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Nicolas Keriven</a:t>
            </a:r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A3664-F7E9-4DDE-9EE8-E1C3BA9F4B71}" type="slidenum">
              <a:rPr lang="fr-FR" smtClean="0"/>
              <a:t>‹N°›</a:t>
            </a:fld>
            <a:endParaRPr lang="fr-FR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3"/>
          </p:nvPr>
        </p:nvSpPr>
        <p:spPr>
          <a:xfrm>
            <a:off x="628650" y="649287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 smtClean="0"/>
              <a:t>12/10/2017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876931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Modifier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12/10/2017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Nicolas Keriven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DB1F8F-5FD6-400D-B882-D5C9B3ADD22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835060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fr-FR" dirty="0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Nicolas Keriven</a:t>
            </a:r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fr-FR" dirty="0" smtClean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49287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 smtClean="0"/>
              <a:t>12/10/2017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235403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Nicolas Keriven</a:t>
            </a:r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A3664-F7E9-4DDE-9EE8-E1C3BA9F4B71}" type="slidenum">
              <a:rPr lang="fr-FR" smtClean="0"/>
              <a:t>‹N°›</a:t>
            </a:fld>
            <a:endParaRPr lang="fr-FR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49287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 smtClean="0"/>
              <a:t>12/10/2017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887910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Nicolas Keriven</a:t>
            </a:r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A3664-F7E9-4DDE-9EE8-E1C3BA9F4B71}" type="slidenum">
              <a:rPr lang="fr-FR" smtClean="0"/>
              <a:t>‹N°›</a:t>
            </a:fld>
            <a:endParaRPr lang="fr-FR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3"/>
          </p:nvPr>
        </p:nvSpPr>
        <p:spPr>
          <a:xfrm>
            <a:off x="628650" y="649287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 smtClean="0"/>
              <a:t>12/10/2017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424453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Nicolas Keriven</a:t>
            </a:r>
            <a:endParaRPr lang="fr-FR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A3664-F7E9-4DDE-9EE8-E1C3BA9F4B71}" type="slidenum">
              <a:rPr lang="fr-FR" smtClean="0"/>
              <a:t>‹N°›</a:t>
            </a:fld>
            <a:endParaRPr lang="fr-FR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3"/>
          </p:nvPr>
        </p:nvSpPr>
        <p:spPr>
          <a:xfrm>
            <a:off x="628650" y="649287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 smtClean="0"/>
              <a:t>12/10/2017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884419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Nicolas Keriven</a:t>
            </a:r>
            <a:endParaRPr lang="fr-FR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A3664-F7E9-4DDE-9EE8-E1C3BA9F4B71}" type="slidenum">
              <a:rPr lang="fr-FR" smtClean="0"/>
              <a:t>‹N°›</a:t>
            </a:fld>
            <a:endParaRPr lang="fr-FR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49287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 smtClean="0"/>
              <a:t>12/10/2017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585289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Nicolas Keriven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A3664-F7E9-4DDE-9EE8-E1C3BA9F4B71}" type="slidenum">
              <a:rPr lang="fr-FR" smtClean="0"/>
              <a:t>‹N°›</a:t>
            </a:fld>
            <a:endParaRPr lang="fr-FR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49287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 smtClean="0"/>
              <a:t>12/10/2017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068069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Nicolas Keriven</a:t>
            </a:r>
            <a:endParaRPr lang="fr-F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A3664-F7E9-4DDE-9EE8-E1C3BA9F4B71}" type="slidenum">
              <a:rPr lang="fr-FR" smtClean="0"/>
              <a:t>‹N°›</a:t>
            </a:fld>
            <a:endParaRPr lang="fr-FR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3"/>
          </p:nvPr>
        </p:nvSpPr>
        <p:spPr>
          <a:xfrm>
            <a:off x="628650" y="649287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 smtClean="0"/>
              <a:t>12/10/2017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292251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Nicolas Keriven</a:t>
            </a:r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A3664-F7E9-4DDE-9EE8-E1C3BA9F4B71}" type="slidenum">
              <a:rPr lang="fr-FR" smtClean="0"/>
              <a:t>‹N°›</a:t>
            </a:fld>
            <a:endParaRPr lang="fr-FR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3"/>
          </p:nvPr>
        </p:nvSpPr>
        <p:spPr>
          <a:xfrm>
            <a:off x="628650" y="649287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 smtClean="0"/>
              <a:t>12/10/2017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555983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6489925"/>
            <a:ext cx="9144000" cy="368077"/>
          </a:xfrm>
          <a:prstGeom prst="rect">
            <a:avLst/>
          </a:prstGeom>
          <a:solidFill>
            <a:srgbClr val="D8E5F8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9144000" cy="745958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8477"/>
            <a:ext cx="7886700" cy="7290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039761"/>
            <a:ext cx="7886700" cy="51372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492877"/>
            <a:ext cx="18890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 dirty="0" smtClean="0"/>
              <a:t>Nicolas Keriven</a:t>
            </a:r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49287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FA3664-F7E9-4DDE-9EE8-E1C3BA9F4B71}" type="slidenum">
              <a:rPr lang="fr-FR" smtClean="0"/>
              <a:t>‹N°›</a:t>
            </a:fld>
            <a:endParaRPr lang="fr-FR"/>
          </a:p>
        </p:txBody>
      </p:sp>
      <p:pic>
        <p:nvPicPr>
          <p:cNvPr id="10" name="Image 9"/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7815" y="6543171"/>
            <a:ext cx="573868" cy="294535"/>
          </a:xfrm>
          <a:prstGeom prst="rect">
            <a:avLst/>
          </a:prstGeom>
        </p:spPr>
      </p:pic>
      <p:sp>
        <p:nvSpPr>
          <p:cNvPr id="13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49287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 smtClean="0"/>
              <a:t>12/10/2017</a:t>
            </a:r>
            <a:endParaRPr lang="fr-FR" dirty="0"/>
          </a:p>
        </p:txBody>
      </p:sp>
      <p:pic>
        <p:nvPicPr>
          <p:cNvPr id="11" name="Image 10"/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1243" y="6511639"/>
            <a:ext cx="840201" cy="350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7121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05" r:id="rId2"/>
    <p:sldLayoutId id="2147483706" r:id="rId3"/>
    <p:sldLayoutId id="2147483707" r:id="rId4"/>
    <p:sldLayoutId id="2147483708" r:id="rId5"/>
    <p:sldLayoutId id="2147483709" r:id="rId6"/>
    <p:sldLayoutId id="2147483710" r:id="rId7"/>
    <p:sldLayoutId id="2147483711" r:id="rId8"/>
    <p:sldLayoutId id="2147483712" r:id="rId9"/>
    <p:sldLayoutId id="2147483713" r:id="rId10"/>
    <p:sldLayoutId id="2147483714" r:id="rId11"/>
    <p:sldLayoutId id="2147483715" r:id="rId12"/>
    <p:sldLayoutId id="2147483692" r:id="rId13"/>
    <p:sldLayoutId id="2147483694" r:id="rId14"/>
  </p:sldLayoutIdLst>
  <p:timing>
    <p:tnLst>
      <p:par>
        <p:cTn id="1" dur="indefinite" restart="never" nodeType="tmRoot"/>
      </p:par>
    </p:tnLst>
  </p:timing>
  <p:hf sldNum="0"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 smtClean="0"/>
              <a:t>12/10/2017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 smtClean="0"/>
              <a:t>Nicolas Keriven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DB1F8F-5FD6-400D-B882-D5C9B3ADD220}" type="slidenum">
              <a:rPr lang="fr-FR" smtClean="0"/>
              <a:t>‹N°›</a:t>
            </a:fld>
            <a:endParaRPr lang="fr-FR"/>
          </a:p>
        </p:txBody>
      </p:sp>
      <p:sp>
        <p:nvSpPr>
          <p:cNvPr id="7" name="Rectangle 6"/>
          <p:cNvSpPr/>
          <p:nvPr userDrawn="1"/>
        </p:nvSpPr>
        <p:spPr>
          <a:xfrm>
            <a:off x="0" y="6489925"/>
            <a:ext cx="9144000" cy="368077"/>
          </a:xfrm>
          <a:prstGeom prst="rect">
            <a:avLst/>
          </a:prstGeom>
          <a:solidFill>
            <a:srgbClr val="D8E5F8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9144000" cy="745958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</p:spTree>
    <p:extLst>
      <p:ext uri="{BB962C8B-B14F-4D97-AF65-F5344CB8AC3E}">
        <p14:creationId xmlns:p14="http://schemas.microsoft.com/office/powerpoint/2010/main" val="16605470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</p:sldLayoutIdLst>
  <p:timing>
    <p:tnLst>
      <p:par>
        <p:cTn id="1" dur="indefinite" restart="never" nodeType="tmRoot"/>
      </p:par>
    </p:tnLst>
  </p:timing>
  <p:hf sldNum="0"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4.png"/><Relationship Id="rId3" Type="http://schemas.openxmlformats.org/officeDocument/2006/relationships/video" Target="../media/media1.avi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53.png"/><Relationship Id="rId2" Type="http://schemas.microsoft.com/office/2007/relationships/media" Target="../media/media1.avi"/><Relationship Id="rId1" Type="http://schemas.openxmlformats.org/officeDocument/2006/relationships/tags" Target="../tags/tag15.xml"/><Relationship Id="rId6" Type="http://schemas.openxmlformats.org/officeDocument/2006/relationships/tags" Target="../tags/tag18.xml"/><Relationship Id="rId11" Type="http://schemas.openxmlformats.org/officeDocument/2006/relationships/image" Target="../media/image26.png"/><Relationship Id="rId5" Type="http://schemas.openxmlformats.org/officeDocument/2006/relationships/tags" Target="../tags/tag17.xml"/><Relationship Id="rId10" Type="http://schemas.openxmlformats.org/officeDocument/2006/relationships/image" Target="../media/image52.png"/><Relationship Id="rId4" Type="http://schemas.openxmlformats.org/officeDocument/2006/relationships/tags" Target="../tags/tag16.xml"/><Relationship Id="rId9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3.jpg"/><Relationship Id="rId7" Type="http://schemas.openxmlformats.org/officeDocument/2006/relationships/image" Target="../media/image7.jp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jpg"/><Relationship Id="rId18" Type="http://schemas.openxmlformats.org/officeDocument/2006/relationships/image" Target="../media/image19.jpg"/><Relationship Id="rId3" Type="http://schemas.openxmlformats.org/officeDocument/2006/relationships/image" Target="../media/image4.jpg"/><Relationship Id="rId21" Type="http://schemas.openxmlformats.org/officeDocument/2006/relationships/image" Target="../media/image22.png"/><Relationship Id="rId7" Type="http://schemas.openxmlformats.org/officeDocument/2006/relationships/image" Target="../media/image8.jpg"/><Relationship Id="rId12" Type="http://schemas.openxmlformats.org/officeDocument/2006/relationships/image" Target="../media/image13.jpg"/><Relationship Id="rId17" Type="http://schemas.openxmlformats.org/officeDocument/2006/relationships/image" Target="../media/image18.jpg"/><Relationship Id="rId2" Type="http://schemas.openxmlformats.org/officeDocument/2006/relationships/image" Target="../media/image3.jpg"/><Relationship Id="rId16" Type="http://schemas.openxmlformats.org/officeDocument/2006/relationships/image" Target="../media/image17.png"/><Relationship Id="rId20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11" Type="http://schemas.openxmlformats.org/officeDocument/2006/relationships/image" Target="../media/image12.jpg"/><Relationship Id="rId5" Type="http://schemas.openxmlformats.org/officeDocument/2006/relationships/image" Target="../media/image6.jpg"/><Relationship Id="rId15" Type="http://schemas.openxmlformats.org/officeDocument/2006/relationships/image" Target="../media/image16.jpg"/><Relationship Id="rId23" Type="http://schemas.openxmlformats.org/officeDocument/2006/relationships/image" Target="../media/image24.jpg"/><Relationship Id="rId10" Type="http://schemas.openxmlformats.org/officeDocument/2006/relationships/image" Target="../media/image11.jpg"/><Relationship Id="rId19" Type="http://schemas.openxmlformats.org/officeDocument/2006/relationships/image" Target="../media/image20.jpg"/><Relationship Id="rId4" Type="http://schemas.openxmlformats.org/officeDocument/2006/relationships/image" Target="../media/image5.jpg"/><Relationship Id="rId9" Type="http://schemas.openxmlformats.org/officeDocument/2006/relationships/image" Target="../media/image10.jpg"/><Relationship Id="rId14" Type="http://schemas.openxmlformats.org/officeDocument/2006/relationships/image" Target="../media/image15.jpg"/><Relationship Id="rId22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g"/><Relationship Id="rId13" Type="http://schemas.openxmlformats.org/officeDocument/2006/relationships/image" Target="../media/image26.png"/><Relationship Id="rId3" Type="http://schemas.openxmlformats.org/officeDocument/2006/relationships/tags" Target="../tags/tag3.xml"/><Relationship Id="rId7" Type="http://schemas.openxmlformats.org/officeDocument/2006/relationships/image" Target="../media/image3.jpg"/><Relationship Id="rId12" Type="http://schemas.openxmlformats.org/officeDocument/2006/relationships/image" Target="../media/image25.png"/><Relationship Id="rId2" Type="http://schemas.openxmlformats.org/officeDocument/2006/relationships/tags" Target="../tags/tag2.xml"/><Relationship Id="rId16" Type="http://schemas.openxmlformats.org/officeDocument/2006/relationships/image" Target="../media/image29.png"/><Relationship Id="rId1" Type="http://schemas.openxmlformats.org/officeDocument/2006/relationships/tags" Target="../tags/tag1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7.jpg"/><Relationship Id="rId5" Type="http://schemas.openxmlformats.org/officeDocument/2006/relationships/tags" Target="../tags/tag5.xml"/><Relationship Id="rId15" Type="http://schemas.openxmlformats.org/officeDocument/2006/relationships/image" Target="../media/image28.png"/><Relationship Id="rId10" Type="http://schemas.openxmlformats.org/officeDocument/2006/relationships/image" Target="../media/image6.jpg"/><Relationship Id="rId4" Type="http://schemas.openxmlformats.org/officeDocument/2006/relationships/tags" Target="../tags/tag4.xml"/><Relationship Id="rId9" Type="http://schemas.openxmlformats.org/officeDocument/2006/relationships/image" Target="../media/image5.jpg"/><Relationship Id="rId14" Type="http://schemas.openxmlformats.org/officeDocument/2006/relationships/image" Target="../media/image2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tags" Target="../tags/tag13.xml"/><Relationship Id="rId13" Type="http://schemas.openxmlformats.org/officeDocument/2006/relationships/image" Target="../media/image6.jpg"/><Relationship Id="rId18" Type="http://schemas.openxmlformats.org/officeDocument/2006/relationships/image" Target="../media/image32.png"/><Relationship Id="rId3" Type="http://schemas.openxmlformats.org/officeDocument/2006/relationships/tags" Target="../tags/tag8.xml"/><Relationship Id="rId21" Type="http://schemas.openxmlformats.org/officeDocument/2006/relationships/image" Target="../media/image35.png"/><Relationship Id="rId7" Type="http://schemas.openxmlformats.org/officeDocument/2006/relationships/tags" Target="../tags/tag12.xml"/><Relationship Id="rId12" Type="http://schemas.openxmlformats.org/officeDocument/2006/relationships/image" Target="../media/image5.jpg"/><Relationship Id="rId17" Type="http://schemas.openxmlformats.org/officeDocument/2006/relationships/image" Target="../media/image31.png"/><Relationship Id="rId2" Type="http://schemas.openxmlformats.org/officeDocument/2006/relationships/tags" Target="../tags/tag7.xml"/><Relationship Id="rId16" Type="http://schemas.openxmlformats.org/officeDocument/2006/relationships/image" Target="../media/image30.png"/><Relationship Id="rId20" Type="http://schemas.openxmlformats.org/officeDocument/2006/relationships/image" Target="../media/image34.png"/><Relationship Id="rId1" Type="http://schemas.openxmlformats.org/officeDocument/2006/relationships/tags" Target="../tags/tag6.xml"/><Relationship Id="rId6" Type="http://schemas.openxmlformats.org/officeDocument/2006/relationships/tags" Target="../tags/tag11.xml"/><Relationship Id="rId11" Type="http://schemas.openxmlformats.org/officeDocument/2006/relationships/image" Target="../media/image4.jpg"/><Relationship Id="rId5" Type="http://schemas.openxmlformats.org/officeDocument/2006/relationships/tags" Target="../tags/tag10.xml"/><Relationship Id="rId15" Type="http://schemas.openxmlformats.org/officeDocument/2006/relationships/image" Target="../media/image25.png"/><Relationship Id="rId10" Type="http://schemas.openxmlformats.org/officeDocument/2006/relationships/image" Target="../media/image3.jpg"/><Relationship Id="rId19" Type="http://schemas.openxmlformats.org/officeDocument/2006/relationships/image" Target="../media/image33.png"/><Relationship Id="rId4" Type="http://schemas.openxmlformats.org/officeDocument/2006/relationships/tags" Target="../tags/tag9.xml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7.jpg"/><Relationship Id="rId22" Type="http://schemas.openxmlformats.org/officeDocument/2006/relationships/image" Target="../media/image3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jpg"/><Relationship Id="rId4" Type="http://schemas.openxmlformats.org/officeDocument/2006/relationships/image" Target="../media/image45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813777" y="1012947"/>
            <a:ext cx="7516446" cy="1855299"/>
          </a:xfrm>
        </p:spPr>
        <p:txBody>
          <a:bodyPr>
            <a:normAutofit/>
          </a:bodyPr>
          <a:lstStyle/>
          <a:p>
            <a:r>
              <a:rPr lang="fr-FR" sz="4800" dirty="0" smtClean="0">
                <a:solidFill>
                  <a:schemeClr val="tx1"/>
                </a:solidFill>
              </a:rPr>
              <a:t>Online sketches </a:t>
            </a:r>
            <a:r>
              <a:rPr lang="fr-FR" sz="4800" dirty="0" err="1" smtClean="0">
                <a:solidFill>
                  <a:schemeClr val="tx1"/>
                </a:solidFill>
              </a:rPr>
              <a:t>with</a:t>
            </a:r>
            <a:r>
              <a:rPr lang="fr-FR" sz="4800" dirty="0" smtClean="0">
                <a:solidFill>
                  <a:schemeClr val="tx1"/>
                </a:solidFill>
              </a:rPr>
              <a:t> </a:t>
            </a:r>
            <a:r>
              <a:rPr lang="fr-FR" sz="4800" dirty="0" err="1" smtClean="0">
                <a:solidFill>
                  <a:schemeClr val="tx1"/>
                </a:solidFill>
              </a:rPr>
              <a:t>random</a:t>
            </a:r>
            <a:r>
              <a:rPr lang="fr-FR" sz="4800" dirty="0" smtClean="0">
                <a:solidFill>
                  <a:schemeClr val="tx1"/>
                </a:solidFill>
              </a:rPr>
              <a:t> </a:t>
            </a:r>
            <a:r>
              <a:rPr lang="fr-FR" sz="4800" dirty="0" err="1" smtClean="0">
                <a:solidFill>
                  <a:schemeClr val="tx1"/>
                </a:solidFill>
              </a:rPr>
              <a:t>features</a:t>
            </a:r>
            <a:endParaRPr lang="fr-FR" sz="4800" dirty="0">
              <a:solidFill>
                <a:schemeClr val="tx1"/>
              </a:solidFill>
            </a:endParaRP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143000" y="3225339"/>
            <a:ext cx="6858000" cy="2857092"/>
          </a:xfrm>
        </p:spPr>
        <p:txBody>
          <a:bodyPr>
            <a:normAutofit fontScale="85000" lnSpcReduction="20000"/>
          </a:bodyPr>
          <a:lstStyle/>
          <a:p>
            <a:r>
              <a:rPr lang="fr-FR" sz="3200" b="1" dirty="0" smtClean="0"/>
              <a:t>Nicolas Keriven</a:t>
            </a:r>
          </a:p>
          <a:p>
            <a:endParaRPr lang="fr-FR" sz="3200" b="1" dirty="0" smtClean="0"/>
          </a:p>
          <a:p>
            <a:r>
              <a:rPr lang="fr-FR" sz="2300" dirty="0" smtClean="0"/>
              <a:t>Ecole Normale Supérieure (Paris)</a:t>
            </a:r>
          </a:p>
          <a:p>
            <a:r>
              <a:rPr lang="fr-FR" sz="2300" dirty="0" smtClean="0"/>
              <a:t>CFM-ENS chair in Data Science, « Laplace » post-doc</a:t>
            </a:r>
          </a:p>
          <a:p>
            <a:endParaRPr lang="fr-FR" sz="2300" dirty="0"/>
          </a:p>
          <a:p>
            <a:r>
              <a:rPr lang="fr-FR" sz="2100" i="1" dirty="0" smtClean="0"/>
              <a:t>(PhD </a:t>
            </a:r>
            <a:r>
              <a:rPr lang="fr-FR" sz="2100" i="1" dirty="0" err="1" smtClean="0"/>
              <a:t>with</a:t>
            </a:r>
            <a:r>
              <a:rPr lang="fr-FR" sz="2100" i="1" dirty="0" smtClean="0"/>
              <a:t> Rémi </a:t>
            </a:r>
            <a:r>
              <a:rPr lang="fr-FR" sz="2100" i="1" dirty="0" err="1" smtClean="0"/>
              <a:t>Gribonval</a:t>
            </a:r>
            <a:r>
              <a:rPr lang="fr-FR" sz="2100" i="1" dirty="0" smtClean="0"/>
              <a:t> at </a:t>
            </a:r>
            <a:r>
              <a:rPr lang="fr-FR" sz="2100" i="1" dirty="0" err="1" smtClean="0"/>
              <a:t>Inria</a:t>
            </a:r>
            <a:r>
              <a:rPr lang="fr-FR" sz="2100" i="1" dirty="0" smtClean="0"/>
              <a:t> Rennes)</a:t>
            </a:r>
          </a:p>
          <a:p>
            <a:endParaRPr lang="fr-FR" sz="2300" dirty="0"/>
          </a:p>
          <a:p>
            <a:r>
              <a:rPr lang="fr-FR" sz="2300" dirty="0" smtClean="0"/>
              <a:t>Paris Science and Data, Apr. </a:t>
            </a:r>
            <a:r>
              <a:rPr lang="fr-FR" sz="2300" dirty="0" smtClean="0"/>
              <a:t>5th </a:t>
            </a:r>
            <a:r>
              <a:rPr lang="fr-FR" sz="2300" dirty="0" smtClean="0"/>
              <a:t>2018</a:t>
            </a:r>
            <a:endParaRPr lang="fr-FR" sz="2600" dirty="0"/>
          </a:p>
          <a:p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609" y="5536835"/>
            <a:ext cx="1342118" cy="688836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6848" y="5436842"/>
            <a:ext cx="2133169" cy="888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18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2800" dirty="0" smtClean="0"/>
              <a:t>Application 2: Online change point </a:t>
            </a:r>
            <a:r>
              <a:rPr lang="fr-FR" sz="2800" dirty="0" err="1" smtClean="0"/>
              <a:t>detection</a:t>
            </a:r>
            <a:endParaRPr lang="fr-FR" sz="2800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Nicolas Keriven</a:t>
            </a:r>
            <a:endParaRPr lang="fr-FR" dirty="0"/>
          </a:p>
        </p:txBody>
      </p:sp>
      <p:sp>
        <p:nvSpPr>
          <p:cNvPr id="26" name="ZoneTexte 25"/>
          <p:cNvSpPr txBox="1"/>
          <p:nvPr/>
        </p:nvSpPr>
        <p:spPr>
          <a:xfrm>
            <a:off x="7166518" y="6536939"/>
            <a:ext cx="18436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8/9</a:t>
            </a:r>
            <a:endParaRPr lang="fr-FR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7" name="Espace réservé de la date 4"/>
          <p:cNvSpPr>
            <a:spLocks noGrp="1"/>
          </p:cNvSpPr>
          <p:nvPr>
            <p:ph type="dt" sz="half" idx="2"/>
          </p:nvPr>
        </p:nvSpPr>
        <p:spPr>
          <a:xfrm>
            <a:off x="628650" y="6492877"/>
            <a:ext cx="2057400" cy="365125"/>
          </a:xfrm>
        </p:spPr>
        <p:txBody>
          <a:bodyPr/>
          <a:lstStyle/>
          <a:p>
            <a:r>
              <a:rPr lang="fr-FR" dirty="0" smtClean="0"/>
              <a:t>12/10/2017</a:t>
            </a:r>
            <a:endParaRPr lang="fr-FR" dirty="0"/>
          </a:p>
        </p:txBody>
      </p:sp>
      <p:sp>
        <p:nvSpPr>
          <p:cNvPr id="8" name="ZoneTexte 7"/>
          <p:cNvSpPr txBox="1"/>
          <p:nvPr/>
        </p:nvSpPr>
        <p:spPr>
          <a:xfrm>
            <a:off x="398339" y="4104808"/>
            <a:ext cx="4677991" cy="1940957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b="1" dirty="0" err="1" smtClean="0"/>
              <a:t>Theorem</a:t>
            </a:r>
            <a:r>
              <a:rPr lang="fr-FR" b="1" dirty="0" smtClean="0"/>
              <a:t> </a:t>
            </a:r>
            <a:r>
              <a:rPr lang="fr-FR" dirty="0" smtClean="0"/>
              <a:t>[Keriven2018]</a:t>
            </a:r>
          </a:p>
          <a:p>
            <a:endParaRPr lang="fr-FR" dirty="0"/>
          </a:p>
          <a:p>
            <a:r>
              <a:rPr lang="fr-FR" dirty="0" err="1" smtClean="0"/>
              <a:t>With</a:t>
            </a:r>
            <a:r>
              <a:rPr lang="fr-FR" dirty="0" smtClean="0"/>
              <a:t> </a:t>
            </a:r>
            <a:r>
              <a:rPr lang="fr-FR" dirty="0" err="1" smtClean="0"/>
              <a:t>sufficiently</a:t>
            </a:r>
            <a:r>
              <a:rPr lang="fr-FR" dirty="0" smtClean="0"/>
              <a:t> </a:t>
            </a:r>
            <a:r>
              <a:rPr lang="fr-FR" dirty="0" err="1" smtClean="0"/>
              <a:t>many</a:t>
            </a:r>
            <a:r>
              <a:rPr lang="fr-FR" dirty="0" smtClean="0"/>
              <a:t> </a:t>
            </a:r>
            <a:r>
              <a:rPr lang="fr-FR" dirty="0" err="1" smtClean="0"/>
              <a:t>random</a:t>
            </a:r>
            <a:r>
              <a:rPr lang="fr-FR" dirty="0" smtClean="0"/>
              <a:t> </a:t>
            </a:r>
            <a:r>
              <a:rPr lang="fr-FR" dirty="0" err="1" smtClean="0"/>
              <a:t>features</a:t>
            </a:r>
            <a:r>
              <a:rPr lang="fr-FR" dirty="0" smtClean="0"/>
              <a:t>, </a:t>
            </a:r>
            <a:r>
              <a:rPr lang="fr-FR" dirty="0" err="1" smtClean="0"/>
              <a:t>with</a:t>
            </a:r>
            <a:r>
              <a:rPr lang="fr-FR" dirty="0" smtClean="0"/>
              <a:t> high </a:t>
            </a:r>
            <a:r>
              <a:rPr lang="fr-FR" dirty="0" err="1" smtClean="0"/>
              <a:t>probability</a:t>
            </a:r>
            <a:r>
              <a:rPr lang="fr-FR" dirty="0" smtClean="0"/>
              <a:t>, the online change point </a:t>
            </a:r>
            <a:r>
              <a:rPr lang="fr-FR" dirty="0" err="1" smtClean="0"/>
              <a:t>detection</a:t>
            </a:r>
            <a:r>
              <a:rPr lang="fr-FR" dirty="0" smtClean="0"/>
              <a:t> </a:t>
            </a:r>
            <a:r>
              <a:rPr lang="fr-FR" dirty="0" err="1" smtClean="0"/>
              <a:t>procedure</a:t>
            </a:r>
            <a:r>
              <a:rPr lang="fr-FR" dirty="0" smtClean="0"/>
              <a:t> </a:t>
            </a:r>
            <a:r>
              <a:rPr lang="fr-FR" dirty="0" err="1" smtClean="0"/>
              <a:t>detects</a:t>
            </a:r>
            <a:r>
              <a:rPr lang="fr-FR" dirty="0" smtClean="0"/>
              <a:t> </a:t>
            </a:r>
            <a:r>
              <a:rPr lang="fr-FR" b="1" i="1" dirty="0" err="1" smtClean="0"/>
              <a:t>any</a:t>
            </a:r>
            <a:r>
              <a:rPr lang="fr-FR" b="1" i="1" dirty="0" smtClean="0"/>
              <a:t> </a:t>
            </a:r>
            <a:r>
              <a:rPr lang="fr-FR" b="1" i="1" dirty="0" err="1" smtClean="0"/>
              <a:t>significant</a:t>
            </a:r>
            <a:r>
              <a:rPr lang="fr-FR" b="1" i="1" dirty="0" smtClean="0"/>
              <a:t> change </a:t>
            </a:r>
            <a:r>
              <a:rPr lang="fr-FR" dirty="0" smtClean="0"/>
              <a:t>in the distribution of </a:t>
            </a:r>
            <a:r>
              <a:rPr lang="fr-FR" dirty="0" err="1" smtClean="0"/>
              <a:t>samples</a:t>
            </a:r>
            <a:r>
              <a:rPr lang="fr-FR" dirty="0" smtClean="0"/>
              <a:t>.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5494" y="1204683"/>
            <a:ext cx="2913560" cy="1663883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5491849" y="5556856"/>
            <a:ext cx="35166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i="1" dirty="0" smtClean="0"/>
              <a:t>Toy </a:t>
            </a:r>
            <a:r>
              <a:rPr lang="fr-FR" sz="1400" i="1" dirty="0" err="1" smtClean="0"/>
              <a:t>example</a:t>
            </a:r>
            <a:r>
              <a:rPr lang="fr-FR" sz="1400" i="1" dirty="0" smtClean="0"/>
              <a:t>: On a </a:t>
            </a:r>
            <a:r>
              <a:rPr lang="fr-FR" sz="1400" i="1" dirty="0" err="1" smtClean="0"/>
              <a:t>small</a:t>
            </a:r>
            <a:r>
              <a:rPr lang="fr-FR" sz="1400" i="1" dirty="0" smtClean="0"/>
              <a:t> laptop, no </a:t>
            </a:r>
            <a:r>
              <a:rPr lang="fr-FR" sz="1400" i="1" dirty="0" err="1" smtClean="0"/>
              <a:t>parallel</a:t>
            </a:r>
            <a:r>
              <a:rPr lang="fr-FR" sz="1400" i="1" dirty="0" smtClean="0"/>
              <a:t> </a:t>
            </a:r>
            <a:r>
              <a:rPr lang="fr-FR" sz="1400" i="1" dirty="0" err="1" smtClean="0"/>
              <a:t>computing</a:t>
            </a:r>
            <a:r>
              <a:rPr lang="fr-FR" sz="1400" i="1" dirty="0" smtClean="0"/>
              <a:t>, memory </a:t>
            </a:r>
            <a:r>
              <a:rPr lang="fr-FR" sz="1400" i="1" dirty="0" err="1" smtClean="0"/>
              <a:t>footprint</a:t>
            </a:r>
            <a:r>
              <a:rPr lang="fr-FR" sz="1400" i="1" dirty="0" smtClean="0"/>
              <a:t> &lt; 5kb…</a:t>
            </a:r>
            <a:endParaRPr lang="fr-FR" sz="1400" i="1" dirty="0"/>
          </a:p>
        </p:txBody>
      </p:sp>
      <p:sp>
        <p:nvSpPr>
          <p:cNvPr id="14" name="ZoneTexte 13"/>
          <p:cNvSpPr txBox="1"/>
          <p:nvPr/>
        </p:nvSpPr>
        <p:spPr>
          <a:xfrm>
            <a:off x="423728" y="1440369"/>
            <a:ext cx="4652602" cy="919401"/>
          </a:xfrm>
          <a:prstGeom prst="roundRec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sz="2400" dirty="0"/>
              <a:t> </a:t>
            </a:r>
            <a:r>
              <a:rPr lang="fr-FR" sz="2400" dirty="0" smtClean="0"/>
              <a:t>                                : </a:t>
            </a:r>
            <a:r>
              <a:rPr lang="fr-FR" sz="2400" dirty="0" err="1" smtClean="0"/>
              <a:t>detect</a:t>
            </a:r>
            <a:r>
              <a:rPr lang="fr-FR" sz="2400" dirty="0" smtClean="0"/>
              <a:t> variations in the </a:t>
            </a:r>
            <a:r>
              <a:rPr lang="fr-FR" sz="2400" i="1" dirty="0" err="1" smtClean="0"/>
              <a:t>mean</a:t>
            </a:r>
            <a:r>
              <a:rPr lang="fr-FR" sz="2400" dirty="0" smtClean="0"/>
              <a:t> of</a:t>
            </a:r>
            <a:endParaRPr lang="fr-FR" sz="2400" dirty="0"/>
          </a:p>
        </p:txBody>
      </p:sp>
      <p:pic>
        <p:nvPicPr>
          <p:cNvPr id="12" name="Image 1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1899" y="1951243"/>
            <a:ext cx="310382" cy="255068"/>
          </a:xfrm>
          <a:prstGeom prst="rect">
            <a:avLst/>
          </a:prstGeom>
        </p:spPr>
      </p:pic>
      <p:pic>
        <p:nvPicPr>
          <p:cNvPr id="17" name="output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5617929" y="2973288"/>
            <a:ext cx="3128212" cy="2346159"/>
          </a:xfrm>
          <a:prstGeom prst="rect">
            <a:avLst/>
          </a:prstGeom>
        </p:spPr>
      </p:pic>
      <p:pic>
        <p:nvPicPr>
          <p:cNvPr id="20" name="Image 1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750" y="1593094"/>
            <a:ext cx="2179555" cy="289325"/>
          </a:xfrm>
          <a:prstGeom prst="rect">
            <a:avLst/>
          </a:prstGeom>
        </p:spPr>
      </p:pic>
      <p:sp>
        <p:nvSpPr>
          <p:cNvPr id="21" name="ZoneTexte 20"/>
          <p:cNvSpPr txBox="1"/>
          <p:nvPr/>
        </p:nvSpPr>
        <p:spPr>
          <a:xfrm>
            <a:off x="421915" y="2564010"/>
            <a:ext cx="4654415" cy="1328023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sz="2400" dirty="0"/>
              <a:t> </a:t>
            </a:r>
            <a:r>
              <a:rPr lang="fr-FR" sz="2400" dirty="0" smtClean="0"/>
              <a:t>                                       : </a:t>
            </a:r>
            <a:r>
              <a:rPr lang="fr-FR" sz="2400" dirty="0" err="1" smtClean="0"/>
              <a:t>detect</a:t>
            </a:r>
            <a:r>
              <a:rPr lang="fr-FR" sz="2400" dirty="0" smtClean="0"/>
              <a:t> variations in the </a:t>
            </a:r>
            <a:r>
              <a:rPr lang="fr-FR" sz="2400" i="1" dirty="0" err="1" smtClean="0"/>
              <a:t>mean</a:t>
            </a:r>
            <a:r>
              <a:rPr lang="fr-FR" sz="2400" dirty="0" smtClean="0"/>
              <a:t> of</a:t>
            </a:r>
          </a:p>
          <a:p>
            <a:r>
              <a:rPr lang="fr-FR" sz="2400" dirty="0" smtClean="0"/>
              <a:t>= </a:t>
            </a:r>
            <a:r>
              <a:rPr lang="fr-FR" sz="2400" i="1" dirty="0" err="1" smtClean="0"/>
              <a:t>any</a:t>
            </a:r>
            <a:r>
              <a:rPr lang="fr-FR" sz="2400" dirty="0" smtClean="0"/>
              <a:t> change in distribution</a:t>
            </a:r>
            <a:endParaRPr lang="fr-FR" sz="2400" dirty="0"/>
          </a:p>
        </p:txBody>
      </p:sp>
      <p:pic>
        <p:nvPicPr>
          <p:cNvPr id="11" name="Image 10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6971" y="3096744"/>
            <a:ext cx="698477" cy="310515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938" y="2716735"/>
            <a:ext cx="2685822" cy="339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546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5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</p:childTnLst>
        </p:cTn>
      </p:par>
    </p:tnLst>
    <p:bldLst>
      <p:bldP spid="8" grpId="0" animBg="1"/>
      <p:bldP spid="7" grpId="0"/>
      <p:bldP spid="2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Conclusion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Nicolas Keriven</a:t>
            </a:r>
            <a:endParaRPr lang="fr-FR" dirty="0"/>
          </a:p>
        </p:txBody>
      </p:sp>
      <p:sp>
        <p:nvSpPr>
          <p:cNvPr id="21" name="ZoneTexte 20"/>
          <p:cNvSpPr txBox="1"/>
          <p:nvPr/>
        </p:nvSpPr>
        <p:spPr>
          <a:xfrm>
            <a:off x="333131" y="3535334"/>
            <a:ext cx="8560990" cy="2677656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sz="2800" dirty="0" smtClean="0"/>
              <a:t>Online sketches: </a:t>
            </a:r>
          </a:p>
          <a:p>
            <a:endParaRPr lang="fr-FR" sz="28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 err="1" smtClean="0"/>
              <a:t>Handle</a:t>
            </a:r>
            <a:r>
              <a:rPr lang="fr-FR" sz="2400" dirty="0" smtClean="0"/>
              <a:t> </a:t>
            </a:r>
            <a:r>
              <a:rPr lang="fr-FR" sz="2400" dirty="0" err="1" smtClean="0"/>
              <a:t>streams</a:t>
            </a:r>
            <a:r>
              <a:rPr lang="fr-FR" sz="2400" dirty="0" smtClean="0"/>
              <a:t> of data, </a:t>
            </a:r>
            <a:r>
              <a:rPr lang="fr-FR" sz="2400" dirty="0" err="1" smtClean="0"/>
              <a:t>preserves</a:t>
            </a:r>
            <a:r>
              <a:rPr lang="fr-FR" sz="2400" dirty="0" smtClean="0"/>
              <a:t> data </a:t>
            </a:r>
            <a:r>
              <a:rPr lang="fr-FR" sz="2400" dirty="0" err="1" smtClean="0"/>
              <a:t>privacy</a:t>
            </a:r>
            <a:endParaRPr lang="fr-FR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 err="1" smtClean="0"/>
              <a:t>Using</a:t>
            </a:r>
            <a:r>
              <a:rPr lang="fr-FR" sz="2400" dirty="0" smtClean="0"/>
              <a:t> </a:t>
            </a:r>
            <a:r>
              <a:rPr lang="fr-FR" sz="2400" i="1" dirty="0" err="1" smtClean="0"/>
              <a:t>random</a:t>
            </a:r>
            <a:r>
              <a:rPr lang="fr-FR" sz="2400" i="1" dirty="0" smtClean="0"/>
              <a:t> </a:t>
            </a:r>
            <a:r>
              <a:rPr lang="fr-FR" sz="2400" i="1" dirty="0" err="1" smtClean="0"/>
              <a:t>features</a:t>
            </a:r>
            <a:r>
              <a:rPr lang="fr-FR" sz="2400" dirty="0" smtClean="0"/>
              <a:t>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000" dirty="0" smtClean="0"/>
              <a:t>Capture </a:t>
            </a:r>
            <a:r>
              <a:rPr lang="fr-FR" sz="2000" b="1" dirty="0" smtClean="0"/>
              <a:t>all information </a:t>
            </a:r>
            <a:r>
              <a:rPr lang="fr-FR" sz="2000" dirty="0" smtClean="0"/>
              <a:t>about </a:t>
            </a:r>
            <a:r>
              <a:rPr lang="fr-FR" sz="2000" b="1" i="1" dirty="0" err="1" smtClean="0"/>
              <a:t>underlying</a:t>
            </a:r>
            <a:r>
              <a:rPr lang="fr-FR" sz="2000" b="1" i="1" dirty="0" smtClean="0"/>
              <a:t> </a:t>
            </a:r>
            <a:r>
              <a:rPr lang="fr-FR" sz="2000" b="1" i="1" dirty="0" err="1" smtClean="0"/>
              <a:t>probability</a:t>
            </a:r>
            <a:r>
              <a:rPr lang="fr-FR" sz="2000" b="1" i="1" dirty="0" smtClean="0"/>
              <a:t> distribution</a:t>
            </a:r>
            <a:r>
              <a:rPr lang="fr-FR" sz="2000" dirty="0" smtClean="0"/>
              <a:t> of data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000" dirty="0" smtClean="0"/>
              <a:t>Can </a:t>
            </a:r>
            <a:r>
              <a:rPr lang="fr-FR" sz="2000" dirty="0" err="1" smtClean="0"/>
              <a:t>be</a:t>
            </a:r>
            <a:r>
              <a:rPr lang="fr-FR" sz="2000" dirty="0" smtClean="0"/>
              <a:t> </a:t>
            </a:r>
            <a:r>
              <a:rPr lang="fr-FR" sz="2000" dirty="0" err="1" smtClean="0"/>
              <a:t>computed</a:t>
            </a:r>
            <a:r>
              <a:rPr lang="fr-FR" sz="2000" dirty="0" smtClean="0"/>
              <a:t> </a:t>
            </a:r>
            <a:r>
              <a:rPr lang="fr-FR" sz="2000" b="1" i="1" dirty="0" err="1" smtClean="0"/>
              <a:t>extremely</a:t>
            </a:r>
            <a:r>
              <a:rPr lang="fr-FR" sz="2000" b="1" i="1" dirty="0" smtClean="0"/>
              <a:t> </a:t>
            </a:r>
            <a:r>
              <a:rPr lang="fr-FR" sz="2000" b="1" i="1" dirty="0" err="1" smtClean="0"/>
              <a:t>efficiently</a:t>
            </a:r>
            <a:endParaRPr lang="fr-FR" sz="2000" b="1" i="1" dirty="0" smtClean="0"/>
          </a:p>
        </p:txBody>
      </p:sp>
      <p:sp>
        <p:nvSpPr>
          <p:cNvPr id="18" name="ZoneTexte 17"/>
          <p:cNvSpPr txBox="1"/>
          <p:nvPr/>
        </p:nvSpPr>
        <p:spPr>
          <a:xfrm>
            <a:off x="7166518" y="6536939"/>
            <a:ext cx="18436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9/9</a:t>
            </a:r>
            <a:endParaRPr lang="fr-FR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17" name="Groupe 16"/>
          <p:cNvGrpSpPr/>
          <p:nvPr/>
        </p:nvGrpSpPr>
        <p:grpSpPr>
          <a:xfrm>
            <a:off x="5396559" y="1045718"/>
            <a:ext cx="2386000" cy="994097"/>
            <a:chOff x="222294" y="5238179"/>
            <a:chExt cx="2887060" cy="1202858"/>
          </a:xfrm>
        </p:grpSpPr>
        <p:sp>
          <p:nvSpPr>
            <p:cNvPr id="19" name="Rectangle à coins arrondis 18"/>
            <p:cNvSpPr/>
            <p:nvPr/>
          </p:nvSpPr>
          <p:spPr>
            <a:xfrm>
              <a:off x="222294" y="5238179"/>
              <a:ext cx="2887060" cy="1202858"/>
            </a:xfrm>
            <a:prstGeom prst="roundRect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" name="ZoneTexte 19"/>
            <p:cNvSpPr txBox="1"/>
            <p:nvPr/>
          </p:nvSpPr>
          <p:spPr>
            <a:xfrm>
              <a:off x="390631" y="5243859"/>
              <a:ext cx="255524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000" b="1" dirty="0" smtClean="0"/>
                <a:t>Data</a:t>
              </a:r>
              <a:r>
                <a:rPr lang="fr-FR" sz="2000" b="1" i="1" dirty="0" smtClean="0">
                  <a:solidFill>
                    <a:srgbClr val="C00000"/>
                  </a:solidFill>
                </a:rPr>
                <a:t> Stream</a:t>
              </a:r>
              <a:endParaRPr lang="fr-FR" sz="2000" b="1" dirty="0"/>
            </a:p>
          </p:txBody>
        </p:sp>
        <p:pic>
          <p:nvPicPr>
            <p:cNvPr id="22" name="Image 2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78118" y="5739653"/>
              <a:ext cx="612000" cy="612000"/>
            </a:xfrm>
            <a:prstGeom prst="rect">
              <a:avLst/>
            </a:prstGeom>
          </p:spPr>
        </p:pic>
        <p:pic>
          <p:nvPicPr>
            <p:cNvPr id="23" name="Image 2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00693" y="5741410"/>
              <a:ext cx="612000" cy="612000"/>
            </a:xfrm>
            <a:prstGeom prst="rect">
              <a:avLst/>
            </a:prstGeom>
          </p:spPr>
        </p:pic>
        <p:pic>
          <p:nvPicPr>
            <p:cNvPr id="24" name="Image 2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2619" y="5739653"/>
              <a:ext cx="612000" cy="612000"/>
            </a:xfrm>
            <a:prstGeom prst="rect">
              <a:avLst/>
            </a:prstGeom>
          </p:spPr>
        </p:pic>
        <p:pic>
          <p:nvPicPr>
            <p:cNvPr id="25" name="Image 24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7309" y="5739369"/>
              <a:ext cx="612000" cy="612000"/>
            </a:xfrm>
            <a:prstGeom prst="rect">
              <a:avLst/>
            </a:prstGeom>
          </p:spPr>
        </p:pic>
        <p:cxnSp>
          <p:nvCxnSpPr>
            <p:cNvPr id="26" name="Connecteur droit avec flèche 25"/>
            <p:cNvCxnSpPr/>
            <p:nvPr/>
          </p:nvCxnSpPr>
          <p:spPr>
            <a:xfrm flipH="1">
              <a:off x="422922" y="5641417"/>
              <a:ext cx="2458086" cy="0"/>
            </a:xfrm>
            <a:prstGeom prst="straightConnector1">
              <a:avLst/>
            </a:prstGeom>
            <a:ln w="28575">
              <a:solidFill>
                <a:srgbClr val="C00000"/>
              </a:solidFill>
              <a:headEnd type="triangle" w="med" len="med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pic>
          <p:nvPicPr>
            <p:cNvPr id="27" name="Image 26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7902" y="5740776"/>
              <a:ext cx="612000" cy="612000"/>
            </a:xfrm>
            <a:prstGeom prst="rect">
              <a:avLst/>
            </a:prstGeom>
          </p:spPr>
        </p:pic>
        <p:sp>
          <p:nvSpPr>
            <p:cNvPr id="28" name="ZoneTexte 27"/>
            <p:cNvSpPr txBox="1"/>
            <p:nvPr/>
          </p:nvSpPr>
          <p:spPr>
            <a:xfrm>
              <a:off x="2438922" y="5820132"/>
              <a:ext cx="3433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…</a:t>
              </a:r>
              <a:endParaRPr lang="fr-FR" dirty="0"/>
            </a:p>
          </p:txBody>
        </p:sp>
        <p:sp>
          <p:nvSpPr>
            <p:cNvPr id="29" name="ZoneTexte 28"/>
            <p:cNvSpPr txBox="1"/>
            <p:nvPr/>
          </p:nvSpPr>
          <p:spPr>
            <a:xfrm>
              <a:off x="280136" y="5821131"/>
              <a:ext cx="3433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…</a:t>
              </a:r>
              <a:endParaRPr lang="fr-FR" dirty="0"/>
            </a:p>
          </p:txBody>
        </p:sp>
      </p:grpSp>
      <p:grpSp>
        <p:nvGrpSpPr>
          <p:cNvPr id="8" name="Groupe 7"/>
          <p:cNvGrpSpPr/>
          <p:nvPr/>
        </p:nvGrpSpPr>
        <p:grpSpPr>
          <a:xfrm>
            <a:off x="5396559" y="2232999"/>
            <a:ext cx="2556978" cy="994097"/>
            <a:chOff x="5324768" y="1165075"/>
            <a:chExt cx="3093944" cy="1202858"/>
          </a:xfrm>
        </p:grpSpPr>
        <p:sp>
          <p:nvSpPr>
            <p:cNvPr id="32" name="Rectangle à coins arrondis 31"/>
            <p:cNvSpPr/>
            <p:nvPr/>
          </p:nvSpPr>
          <p:spPr>
            <a:xfrm>
              <a:off x="5324768" y="1165075"/>
              <a:ext cx="3093944" cy="1202858"/>
            </a:xfrm>
            <a:prstGeom prst="roundRect">
              <a:avLst/>
            </a:prstGeom>
            <a:ln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7" name="Image 6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37034" y="1568313"/>
              <a:ext cx="2869412" cy="457122"/>
            </a:xfrm>
            <a:prstGeom prst="rect">
              <a:avLst/>
            </a:prstGeom>
          </p:spPr>
        </p:pic>
      </p:grpSp>
      <p:sp>
        <p:nvSpPr>
          <p:cNvPr id="30" name="ZoneTexte 29"/>
          <p:cNvSpPr txBox="1"/>
          <p:nvPr/>
        </p:nvSpPr>
        <p:spPr>
          <a:xfrm>
            <a:off x="272171" y="1100214"/>
            <a:ext cx="3931919" cy="1600438"/>
          </a:xfrm>
          <a:prstGeom prst="round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i="1" dirty="0" smtClean="0"/>
              <a:t>« D’ici </a:t>
            </a:r>
            <a:r>
              <a:rPr lang="fr-FR" i="1" dirty="0"/>
              <a:t>2040, les besoins en espace de stockage </a:t>
            </a:r>
            <a:r>
              <a:rPr lang="fr-FR" i="1" dirty="0" smtClean="0"/>
              <a:t>mondial […] risquent </a:t>
            </a:r>
            <a:r>
              <a:rPr lang="fr-FR" i="1" dirty="0"/>
              <a:t>d’excéder la production disponible globale de </a:t>
            </a:r>
            <a:r>
              <a:rPr lang="fr-FR" i="1" dirty="0" smtClean="0"/>
              <a:t>silicium » </a:t>
            </a:r>
          </a:p>
          <a:p>
            <a:pPr algn="r"/>
            <a:r>
              <a:rPr lang="fr-FR" sz="1600" i="1" dirty="0"/>
              <a:t>	</a:t>
            </a:r>
            <a:r>
              <a:rPr lang="fr-FR" sz="1600" dirty="0" smtClean="0"/>
              <a:t>Rapport Villani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85217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Thank</a:t>
            </a:r>
            <a:r>
              <a:rPr lang="fr-FR" dirty="0" smtClean="0"/>
              <a:t> </a:t>
            </a:r>
            <a:r>
              <a:rPr lang="fr-FR" dirty="0" err="1" smtClean="0"/>
              <a:t>you</a:t>
            </a:r>
            <a:r>
              <a:rPr lang="fr-FR" dirty="0" smtClean="0"/>
              <a:t> !</a:t>
            </a:r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Nicolas Keriven</a:t>
            </a:r>
            <a:endParaRPr lang="fr-FR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28583" y="4235982"/>
            <a:ext cx="1919675" cy="1919675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290945" y="1205345"/>
            <a:ext cx="8719242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Keriven, Bourrier, </a:t>
            </a:r>
            <a:r>
              <a:rPr lang="fr-FR" dirty="0" err="1" smtClean="0"/>
              <a:t>Gribonval</a:t>
            </a:r>
            <a:r>
              <a:rPr lang="fr-FR" dirty="0" smtClean="0"/>
              <a:t>, Pérez. </a:t>
            </a:r>
            <a:r>
              <a:rPr lang="fr-FR" b="1" dirty="0" err="1" smtClean="0"/>
              <a:t>Sketching</a:t>
            </a:r>
            <a:r>
              <a:rPr lang="fr-FR" b="1" dirty="0" smtClean="0"/>
              <a:t> for Large-</a:t>
            </a:r>
            <a:r>
              <a:rPr lang="fr-FR" b="1" dirty="0" err="1" smtClean="0"/>
              <a:t>Scale</a:t>
            </a:r>
            <a:r>
              <a:rPr lang="fr-FR" b="1" dirty="0" smtClean="0"/>
              <a:t> Learning of Mixture </a:t>
            </a:r>
            <a:r>
              <a:rPr lang="fr-FR" b="1" dirty="0" err="1" smtClean="0"/>
              <a:t>Models</a:t>
            </a:r>
            <a:r>
              <a:rPr lang="fr-FR" dirty="0" smtClean="0"/>
              <a:t> </a:t>
            </a:r>
            <a:r>
              <a:rPr lang="fr-FR" i="1" dirty="0" smtClean="0"/>
              <a:t>Information &amp; </a:t>
            </a:r>
            <a:r>
              <a:rPr lang="fr-FR" i="1" dirty="0" err="1" smtClean="0"/>
              <a:t>Inference</a:t>
            </a:r>
            <a:r>
              <a:rPr lang="fr-FR" i="1" dirty="0" smtClean="0"/>
              <a:t>: a Journal of the IMA, </a:t>
            </a:r>
            <a:r>
              <a:rPr lang="fr-FR" dirty="0" smtClean="0"/>
              <a:t>2017. </a:t>
            </a:r>
            <a:r>
              <a:rPr lang="fr-FR" dirty="0"/>
              <a:t>&lt;</a:t>
            </a:r>
            <a:r>
              <a:rPr lang="fr-FR" dirty="0" smtClean="0"/>
              <a:t>arXiv:1606.02838&gt;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Keriven, Tremblay, </a:t>
            </a:r>
            <a:r>
              <a:rPr lang="fr-FR" dirty="0" err="1" smtClean="0"/>
              <a:t>Traonmilin</a:t>
            </a:r>
            <a:r>
              <a:rPr lang="fr-FR" dirty="0" smtClean="0"/>
              <a:t>, </a:t>
            </a:r>
            <a:r>
              <a:rPr lang="fr-FR" dirty="0" err="1" smtClean="0"/>
              <a:t>Gribonval</a:t>
            </a:r>
            <a:r>
              <a:rPr lang="fr-FR" dirty="0" smtClean="0"/>
              <a:t>. </a:t>
            </a:r>
            <a:r>
              <a:rPr lang="fr-FR" b="1" dirty="0" smtClean="0"/>
              <a:t>Compressive k-</a:t>
            </a:r>
            <a:r>
              <a:rPr lang="fr-FR" b="1" dirty="0" err="1" smtClean="0"/>
              <a:t>means</a:t>
            </a:r>
            <a:r>
              <a:rPr lang="fr-FR" dirty="0" smtClean="0"/>
              <a:t> </a:t>
            </a:r>
            <a:r>
              <a:rPr lang="fr-FR" i="1" dirty="0" smtClean="0"/>
              <a:t>ICASSP, </a:t>
            </a:r>
            <a:r>
              <a:rPr lang="fr-FR" dirty="0" smtClean="0"/>
              <a:t>2017.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 smtClean="0"/>
              <a:t>Gribonval</a:t>
            </a:r>
            <a:r>
              <a:rPr lang="fr-FR" dirty="0" smtClean="0"/>
              <a:t>, Blanchard, Keriven, </a:t>
            </a:r>
            <a:r>
              <a:rPr lang="fr-FR" dirty="0" err="1" smtClean="0"/>
              <a:t>Traonmilin</a:t>
            </a:r>
            <a:r>
              <a:rPr lang="fr-FR" dirty="0" smtClean="0"/>
              <a:t>. </a:t>
            </a:r>
            <a:r>
              <a:rPr lang="en-US" b="1" dirty="0"/>
              <a:t>Compressive Statistical Learning with Random Feature </a:t>
            </a:r>
            <a:r>
              <a:rPr lang="en-US" b="1" dirty="0" smtClean="0"/>
              <a:t>Moments</a:t>
            </a:r>
            <a:r>
              <a:rPr lang="fr-FR" dirty="0" smtClean="0"/>
              <a:t>. </a:t>
            </a:r>
            <a:r>
              <a:rPr lang="fr-FR" i="1" dirty="0" err="1" smtClean="0"/>
              <a:t>Preprint</a:t>
            </a:r>
            <a:r>
              <a:rPr lang="fr-FR" dirty="0" smtClean="0"/>
              <a:t> 2017. &lt;arXiv:1706.07180&gt;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Keriven. </a:t>
            </a:r>
            <a:r>
              <a:rPr lang="fr-FR" b="1" dirty="0" err="1" smtClean="0"/>
              <a:t>Sketching</a:t>
            </a:r>
            <a:r>
              <a:rPr lang="fr-FR" b="1" dirty="0" smtClean="0"/>
              <a:t> for Large-</a:t>
            </a:r>
            <a:r>
              <a:rPr lang="fr-FR" b="1" dirty="0" err="1" smtClean="0"/>
              <a:t>Scale</a:t>
            </a:r>
            <a:r>
              <a:rPr lang="fr-FR" b="1" dirty="0" smtClean="0"/>
              <a:t> Learning of Mixture </a:t>
            </a:r>
            <a:r>
              <a:rPr lang="fr-FR" b="1" dirty="0" err="1" smtClean="0"/>
              <a:t>Models</a:t>
            </a:r>
            <a:r>
              <a:rPr lang="fr-FR" dirty="0" smtClean="0"/>
              <a:t>. </a:t>
            </a:r>
            <a:r>
              <a:rPr lang="fr-FR" i="1" dirty="0" smtClean="0"/>
              <a:t>PhD </a:t>
            </a:r>
            <a:r>
              <a:rPr lang="fr-FR" i="1" dirty="0" err="1" smtClean="0"/>
              <a:t>Thesis</a:t>
            </a:r>
            <a:r>
              <a:rPr lang="fr-FR" i="1" dirty="0" smtClean="0"/>
              <a:t>.                </a:t>
            </a:r>
            <a:r>
              <a:rPr lang="fr-FR" dirty="0" smtClean="0"/>
              <a:t>&lt;tel-01620815&gt;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smtClean="0"/>
              <a:t>Code</a:t>
            </a:r>
            <a:r>
              <a:rPr lang="fr-FR" dirty="0" smtClean="0"/>
              <a:t>: sketchml.gforge.inria.fr</a:t>
            </a:r>
          </a:p>
          <a:p>
            <a:r>
              <a:rPr lang="fr-FR" dirty="0"/>
              <a:t>	 </a:t>
            </a:r>
            <a:r>
              <a:rPr lang="fr-FR" dirty="0" smtClean="0"/>
              <a:t>       </a:t>
            </a:r>
            <a:r>
              <a:rPr lang="fr-FR" dirty="0" err="1" smtClean="0"/>
              <a:t>github</a:t>
            </a:r>
            <a:r>
              <a:rPr lang="fr-FR" dirty="0" smtClean="0"/>
              <a:t>: </a:t>
            </a:r>
            <a:r>
              <a:rPr lang="fr-FR" dirty="0" err="1" smtClean="0"/>
              <a:t>nkeriven</a:t>
            </a:r>
            <a:endParaRPr lang="fr-FR" dirty="0"/>
          </a:p>
        </p:txBody>
      </p:sp>
      <p:sp>
        <p:nvSpPr>
          <p:cNvPr id="4" name="ZoneTexte 3"/>
          <p:cNvSpPr txBox="1"/>
          <p:nvPr/>
        </p:nvSpPr>
        <p:spPr>
          <a:xfrm>
            <a:off x="806792" y="5133914"/>
            <a:ext cx="2925904" cy="112371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sz="2800" dirty="0" smtClean="0"/>
              <a:t>data-ens.github.io</a:t>
            </a:r>
          </a:p>
          <a:p>
            <a:r>
              <a:rPr lang="fr-FR" sz="1600" i="1" dirty="0" smtClean="0"/>
              <a:t>Come to the </a:t>
            </a:r>
            <a:r>
              <a:rPr lang="fr-FR" sz="1600" i="1" dirty="0" err="1" smtClean="0"/>
              <a:t>colloquium</a:t>
            </a:r>
            <a:r>
              <a:rPr lang="fr-FR" sz="1600" i="1" dirty="0" smtClean="0"/>
              <a:t>!</a:t>
            </a:r>
          </a:p>
          <a:p>
            <a:r>
              <a:rPr lang="fr-FR" sz="1600" i="1" dirty="0" smtClean="0"/>
              <a:t>Come to the Laplace </a:t>
            </a:r>
            <a:r>
              <a:rPr lang="fr-FR" sz="1600" i="1" dirty="0" err="1" smtClean="0"/>
              <a:t>seminars</a:t>
            </a:r>
            <a:r>
              <a:rPr lang="fr-FR" sz="1600" i="1" dirty="0" smtClean="0"/>
              <a:t>!</a:t>
            </a:r>
            <a:endParaRPr lang="fr-FR" sz="1400" i="1" dirty="0"/>
          </a:p>
        </p:txBody>
      </p:sp>
    </p:spTree>
    <p:extLst>
      <p:ext uri="{BB962C8B-B14F-4D97-AF65-F5344CB8AC3E}">
        <p14:creationId xmlns:p14="http://schemas.microsoft.com/office/powerpoint/2010/main" val="2039088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e 47"/>
          <p:cNvGrpSpPr/>
          <p:nvPr/>
        </p:nvGrpSpPr>
        <p:grpSpPr>
          <a:xfrm>
            <a:off x="215421" y="3295040"/>
            <a:ext cx="2887060" cy="1202858"/>
            <a:chOff x="222294" y="5238179"/>
            <a:chExt cx="2887060" cy="1202858"/>
          </a:xfrm>
        </p:grpSpPr>
        <p:sp>
          <p:nvSpPr>
            <p:cNvPr id="79" name="Rectangle à coins arrondis 78"/>
            <p:cNvSpPr/>
            <p:nvPr/>
          </p:nvSpPr>
          <p:spPr>
            <a:xfrm>
              <a:off x="222294" y="5238179"/>
              <a:ext cx="2887060" cy="1202858"/>
            </a:xfrm>
            <a:prstGeom prst="roundRect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3" name="ZoneTexte 82"/>
            <p:cNvSpPr txBox="1"/>
            <p:nvPr/>
          </p:nvSpPr>
          <p:spPr>
            <a:xfrm>
              <a:off x="390631" y="5243859"/>
              <a:ext cx="255524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000" b="1" dirty="0" smtClean="0"/>
                <a:t>Data</a:t>
              </a:r>
              <a:r>
                <a:rPr lang="fr-FR" sz="2000" b="1" i="1" dirty="0" smtClean="0">
                  <a:solidFill>
                    <a:srgbClr val="C00000"/>
                  </a:solidFill>
                </a:rPr>
                <a:t> Stream</a:t>
              </a:r>
              <a:endParaRPr lang="fr-FR" sz="2000" b="1" dirty="0"/>
            </a:p>
          </p:txBody>
        </p:sp>
        <p:pic>
          <p:nvPicPr>
            <p:cNvPr id="91" name="Image 9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78118" y="5739653"/>
              <a:ext cx="612000" cy="612000"/>
            </a:xfrm>
            <a:prstGeom prst="rect">
              <a:avLst/>
            </a:prstGeom>
          </p:spPr>
        </p:pic>
        <p:pic>
          <p:nvPicPr>
            <p:cNvPr id="92" name="Image 9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00693" y="5741410"/>
              <a:ext cx="612000" cy="612000"/>
            </a:xfrm>
            <a:prstGeom prst="rect">
              <a:avLst/>
            </a:prstGeom>
          </p:spPr>
        </p:pic>
        <p:pic>
          <p:nvPicPr>
            <p:cNvPr id="93" name="Image 9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2619" y="5739653"/>
              <a:ext cx="612000" cy="612000"/>
            </a:xfrm>
            <a:prstGeom prst="rect">
              <a:avLst/>
            </a:prstGeom>
          </p:spPr>
        </p:pic>
        <p:pic>
          <p:nvPicPr>
            <p:cNvPr id="96" name="Image 9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7309" y="5739369"/>
              <a:ext cx="612000" cy="612000"/>
            </a:xfrm>
            <a:prstGeom prst="rect">
              <a:avLst/>
            </a:prstGeom>
          </p:spPr>
        </p:pic>
        <p:cxnSp>
          <p:nvCxnSpPr>
            <p:cNvPr id="68" name="Connecteur droit avec flèche 67"/>
            <p:cNvCxnSpPr/>
            <p:nvPr/>
          </p:nvCxnSpPr>
          <p:spPr>
            <a:xfrm flipH="1">
              <a:off x="422922" y="5641417"/>
              <a:ext cx="2458086" cy="0"/>
            </a:xfrm>
            <a:prstGeom prst="straightConnector1">
              <a:avLst/>
            </a:prstGeom>
            <a:ln w="28575">
              <a:solidFill>
                <a:srgbClr val="C00000"/>
              </a:solidFill>
              <a:headEnd type="triangle" w="med" len="med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pic>
          <p:nvPicPr>
            <p:cNvPr id="112" name="Image 111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7902" y="5740776"/>
              <a:ext cx="612000" cy="612000"/>
            </a:xfrm>
            <a:prstGeom prst="rect">
              <a:avLst/>
            </a:prstGeom>
          </p:spPr>
        </p:pic>
        <p:sp>
          <p:nvSpPr>
            <p:cNvPr id="113" name="ZoneTexte 112"/>
            <p:cNvSpPr txBox="1"/>
            <p:nvPr/>
          </p:nvSpPr>
          <p:spPr>
            <a:xfrm>
              <a:off x="2438922" y="5820132"/>
              <a:ext cx="3433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…</a:t>
              </a:r>
              <a:endParaRPr lang="fr-FR" dirty="0"/>
            </a:p>
          </p:txBody>
        </p:sp>
        <p:sp>
          <p:nvSpPr>
            <p:cNvPr id="114" name="ZoneTexte 113"/>
            <p:cNvSpPr txBox="1"/>
            <p:nvPr/>
          </p:nvSpPr>
          <p:spPr>
            <a:xfrm>
              <a:off x="280136" y="5821131"/>
              <a:ext cx="3433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…</a:t>
              </a:r>
              <a:endParaRPr lang="fr-FR" dirty="0"/>
            </a:p>
          </p:txBody>
        </p:sp>
      </p:grpSp>
      <p:sp>
        <p:nvSpPr>
          <p:cNvPr id="40" name="Rectangle à coins arrondis 39"/>
          <p:cNvSpPr/>
          <p:nvPr/>
        </p:nvSpPr>
        <p:spPr>
          <a:xfrm>
            <a:off x="4551444" y="818602"/>
            <a:ext cx="4430402" cy="2897903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5" name="ZoneTexte 34"/>
          <p:cNvSpPr txBox="1"/>
          <p:nvPr/>
        </p:nvSpPr>
        <p:spPr>
          <a:xfrm>
            <a:off x="4868438" y="1685180"/>
            <a:ext cx="203415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dirty="0" err="1" smtClean="0"/>
              <a:t>Clustering</a:t>
            </a:r>
            <a:endParaRPr lang="fr-FR" dirty="0" smtClean="0"/>
          </a:p>
          <a:p>
            <a:pPr marL="285750" indent="-285750">
              <a:buFontTx/>
              <a:buChar char="-"/>
            </a:pPr>
            <a:endParaRPr lang="fr-FR" dirty="0" smtClean="0"/>
          </a:p>
          <a:p>
            <a:pPr marL="285750" indent="-285750">
              <a:buFontTx/>
              <a:buChar char="-"/>
            </a:pPr>
            <a:endParaRPr lang="fr-FR" dirty="0"/>
          </a:p>
          <a:p>
            <a:pPr marL="285750" indent="-285750">
              <a:buFontTx/>
              <a:buChar char="-"/>
            </a:pPr>
            <a:r>
              <a:rPr lang="fr-FR" dirty="0" smtClean="0"/>
              <a:t>Classification</a:t>
            </a:r>
          </a:p>
          <a:p>
            <a:pPr marL="285750" indent="-285750">
              <a:buFontTx/>
              <a:buChar char="-"/>
            </a:pPr>
            <a:endParaRPr lang="fr-FR" dirty="0" smtClean="0"/>
          </a:p>
          <a:p>
            <a:pPr marL="285750" indent="-285750">
              <a:buFontTx/>
              <a:buChar char="-"/>
            </a:pPr>
            <a:endParaRPr lang="fr-FR" dirty="0"/>
          </a:p>
          <a:p>
            <a:pPr marL="285750" indent="-285750">
              <a:buFontTx/>
              <a:buChar char="-"/>
            </a:pPr>
            <a:r>
              <a:rPr lang="fr-FR" dirty="0"/>
              <a:t>e</a:t>
            </a:r>
            <a:r>
              <a:rPr lang="fr-FR" dirty="0" smtClean="0"/>
              <a:t>tc…</a:t>
            </a:r>
            <a:endParaRPr lang="fr-FR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Online sketches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Nicolas Keriven</a:t>
            </a:r>
            <a:endParaRPr lang="fr-FR" dirty="0"/>
          </a:p>
        </p:txBody>
      </p:sp>
      <p:grpSp>
        <p:nvGrpSpPr>
          <p:cNvPr id="77" name="Groupe 76"/>
          <p:cNvGrpSpPr/>
          <p:nvPr/>
        </p:nvGrpSpPr>
        <p:grpSpPr>
          <a:xfrm>
            <a:off x="6338278" y="1208067"/>
            <a:ext cx="2555632" cy="1183076"/>
            <a:chOff x="6361723" y="1278402"/>
            <a:chExt cx="2555632" cy="1183076"/>
          </a:xfrm>
        </p:grpSpPr>
        <p:sp>
          <p:nvSpPr>
            <p:cNvPr id="74" name="Ellipse 73"/>
            <p:cNvSpPr/>
            <p:nvPr/>
          </p:nvSpPr>
          <p:spPr>
            <a:xfrm>
              <a:off x="7783567" y="1278402"/>
              <a:ext cx="1133788" cy="1160335"/>
            </a:xfrm>
            <a:prstGeom prst="ellipse">
              <a:avLst/>
            </a:prstGeom>
            <a:noFill/>
            <a:ln w="28575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3" name="Ellipse 72"/>
            <p:cNvSpPr/>
            <p:nvPr/>
          </p:nvSpPr>
          <p:spPr>
            <a:xfrm>
              <a:off x="6361723" y="1301143"/>
              <a:ext cx="1212555" cy="1160335"/>
            </a:xfrm>
            <a:prstGeom prst="ellipse">
              <a:avLst/>
            </a:prstGeom>
            <a:noFill/>
            <a:ln w="28575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26" name="Image 2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59970" y="1697990"/>
              <a:ext cx="612000" cy="612000"/>
            </a:xfrm>
            <a:prstGeom prst="rect">
              <a:avLst/>
            </a:prstGeom>
          </p:spPr>
        </p:pic>
        <p:pic>
          <p:nvPicPr>
            <p:cNvPr id="27" name="Image 26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36405" y="1522999"/>
              <a:ext cx="612000" cy="612000"/>
            </a:xfrm>
            <a:prstGeom prst="rect">
              <a:avLst/>
            </a:prstGeom>
          </p:spPr>
        </p:pic>
        <p:pic>
          <p:nvPicPr>
            <p:cNvPr id="28" name="Image 27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10524" y="1607416"/>
              <a:ext cx="612000" cy="612000"/>
            </a:xfrm>
            <a:prstGeom prst="rect">
              <a:avLst/>
            </a:prstGeom>
          </p:spPr>
        </p:pic>
        <p:pic>
          <p:nvPicPr>
            <p:cNvPr id="29" name="Image 28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1152" y="1449315"/>
              <a:ext cx="612000" cy="612000"/>
            </a:xfrm>
            <a:prstGeom prst="rect">
              <a:avLst/>
            </a:prstGeom>
          </p:spPr>
        </p:pic>
        <p:pic>
          <p:nvPicPr>
            <p:cNvPr id="30" name="Image 29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14838" y="1623057"/>
              <a:ext cx="612000" cy="612000"/>
            </a:xfrm>
            <a:prstGeom prst="rect">
              <a:avLst/>
            </a:prstGeom>
          </p:spPr>
        </p:pic>
        <p:pic>
          <p:nvPicPr>
            <p:cNvPr id="31" name="Image 30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66645" y="1467597"/>
              <a:ext cx="612000" cy="612000"/>
            </a:xfrm>
            <a:prstGeom prst="rect">
              <a:avLst/>
            </a:prstGeom>
          </p:spPr>
        </p:pic>
        <p:pic>
          <p:nvPicPr>
            <p:cNvPr id="32" name="Image 31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75303" y="1469657"/>
              <a:ext cx="612000" cy="612000"/>
            </a:xfrm>
            <a:prstGeom prst="rect">
              <a:avLst/>
            </a:prstGeom>
          </p:spPr>
        </p:pic>
        <p:pic>
          <p:nvPicPr>
            <p:cNvPr id="33" name="Image 32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14838" y="1707623"/>
              <a:ext cx="612000" cy="612000"/>
            </a:xfrm>
            <a:prstGeom prst="rect">
              <a:avLst/>
            </a:prstGeom>
          </p:spPr>
        </p:pic>
        <p:pic>
          <p:nvPicPr>
            <p:cNvPr id="34" name="Image 33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06352" y="1654060"/>
              <a:ext cx="612000" cy="612000"/>
            </a:xfrm>
            <a:prstGeom prst="rect">
              <a:avLst/>
            </a:prstGeom>
          </p:spPr>
        </p:pic>
      </p:grpSp>
      <p:sp>
        <p:nvSpPr>
          <p:cNvPr id="41" name="ZoneTexte 40"/>
          <p:cNvSpPr txBox="1"/>
          <p:nvPr/>
        </p:nvSpPr>
        <p:spPr>
          <a:xfrm>
            <a:off x="4551444" y="831910"/>
            <a:ext cx="44304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 err="1" smtClean="0"/>
              <a:t>Task</a:t>
            </a:r>
            <a:endParaRPr lang="fr-FR" sz="2000" b="1" dirty="0"/>
          </a:p>
        </p:txBody>
      </p:sp>
      <p:grpSp>
        <p:nvGrpSpPr>
          <p:cNvPr id="76" name="Groupe 75"/>
          <p:cNvGrpSpPr/>
          <p:nvPr/>
        </p:nvGrpSpPr>
        <p:grpSpPr>
          <a:xfrm>
            <a:off x="6730701" y="2531030"/>
            <a:ext cx="1375302" cy="735014"/>
            <a:chOff x="6614838" y="2461478"/>
            <a:chExt cx="1375302" cy="735014"/>
          </a:xfrm>
        </p:grpSpPr>
        <p:sp>
          <p:nvSpPr>
            <p:cNvPr id="75" name="Rectangle à coins arrondis 74"/>
            <p:cNvSpPr/>
            <p:nvPr/>
          </p:nvSpPr>
          <p:spPr>
            <a:xfrm>
              <a:off x="6614838" y="2461478"/>
              <a:ext cx="1375302" cy="735014"/>
            </a:xfrm>
            <a:prstGeom prst="round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71" name="Image 70"/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92751" y="2524900"/>
              <a:ext cx="612000" cy="612000"/>
            </a:xfrm>
            <a:prstGeom prst="rect">
              <a:avLst/>
            </a:prstGeom>
          </p:spPr>
        </p:pic>
        <p:sp>
          <p:nvSpPr>
            <p:cNvPr id="72" name="ZoneTexte 71"/>
            <p:cNvSpPr txBox="1"/>
            <p:nvPr/>
          </p:nvSpPr>
          <p:spPr>
            <a:xfrm>
              <a:off x="7355864" y="2644621"/>
              <a:ext cx="6342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= cat</a:t>
              </a:r>
              <a:endParaRPr lang="fr-FR" dirty="0"/>
            </a:p>
          </p:txBody>
        </p:sp>
      </p:grpSp>
      <p:sp>
        <p:nvSpPr>
          <p:cNvPr id="80" name="ZoneTexte 79"/>
          <p:cNvSpPr txBox="1"/>
          <p:nvPr/>
        </p:nvSpPr>
        <p:spPr>
          <a:xfrm>
            <a:off x="5386647" y="4228439"/>
            <a:ext cx="3595199" cy="562630"/>
          </a:xfrm>
          <a:prstGeom prst="ellipse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2000" b="1" dirty="0" err="1" smtClean="0"/>
              <a:t>Maintain</a:t>
            </a:r>
            <a:r>
              <a:rPr lang="fr-FR" sz="2000" b="1" dirty="0" smtClean="0"/>
              <a:t> </a:t>
            </a:r>
            <a:r>
              <a:rPr lang="fr-FR" sz="2000" b="1" i="1" dirty="0" smtClean="0">
                <a:solidFill>
                  <a:srgbClr val="C00000"/>
                </a:solidFill>
              </a:rPr>
              <a:t>data sketch</a:t>
            </a:r>
            <a:endParaRPr lang="fr-FR" sz="2000" i="1" dirty="0">
              <a:solidFill>
                <a:srgbClr val="C00000"/>
              </a:solidFill>
            </a:endParaRPr>
          </a:p>
        </p:txBody>
      </p:sp>
      <p:cxnSp>
        <p:nvCxnSpPr>
          <p:cNvPr id="84" name="Connecteur droit avec flèche 83"/>
          <p:cNvCxnSpPr/>
          <p:nvPr/>
        </p:nvCxnSpPr>
        <p:spPr>
          <a:xfrm flipV="1">
            <a:off x="7035340" y="3744674"/>
            <a:ext cx="0" cy="42681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47" name="Groupe 46"/>
          <p:cNvGrpSpPr/>
          <p:nvPr/>
        </p:nvGrpSpPr>
        <p:grpSpPr>
          <a:xfrm>
            <a:off x="191020" y="4534780"/>
            <a:ext cx="2913655" cy="1921214"/>
            <a:chOff x="193658" y="3249538"/>
            <a:chExt cx="2913655" cy="1921214"/>
          </a:xfrm>
        </p:grpSpPr>
        <p:sp>
          <p:nvSpPr>
            <p:cNvPr id="42" name="Rectangle à coins arrondis 41"/>
            <p:cNvSpPr/>
            <p:nvPr/>
          </p:nvSpPr>
          <p:spPr>
            <a:xfrm>
              <a:off x="193658" y="3251374"/>
              <a:ext cx="2913655" cy="1919378"/>
            </a:xfrm>
            <a:prstGeom prst="roundRect">
              <a:avLst/>
            </a:prstGeom>
            <a:ln/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4" name="ZoneTexte 53"/>
            <p:cNvSpPr txBox="1"/>
            <p:nvPr/>
          </p:nvSpPr>
          <p:spPr>
            <a:xfrm>
              <a:off x="371299" y="3249538"/>
              <a:ext cx="255524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000" b="1" i="1" dirty="0" err="1" smtClean="0">
                  <a:solidFill>
                    <a:srgbClr val="C00000"/>
                  </a:solidFill>
                </a:rPr>
                <a:t>Distributed</a:t>
              </a:r>
              <a:r>
                <a:rPr lang="fr-FR" sz="2000" b="1" dirty="0" smtClean="0"/>
                <a:t> </a:t>
              </a:r>
              <a:r>
                <a:rPr lang="fr-FR" sz="2000" b="1" dirty="0" err="1" smtClean="0"/>
                <a:t>database</a:t>
              </a:r>
              <a:endParaRPr lang="fr-FR" sz="2000" b="1" dirty="0"/>
            </a:p>
          </p:txBody>
        </p:sp>
        <p:pic>
          <p:nvPicPr>
            <p:cNvPr id="57" name="Image 56"/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558" y="4132413"/>
              <a:ext cx="612000" cy="612000"/>
            </a:xfrm>
            <a:prstGeom prst="rect">
              <a:avLst/>
            </a:prstGeom>
          </p:spPr>
        </p:pic>
        <p:pic>
          <p:nvPicPr>
            <p:cNvPr id="58" name="Image 57"/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0811" y="4207290"/>
              <a:ext cx="612000" cy="612000"/>
            </a:xfrm>
            <a:prstGeom prst="rect">
              <a:avLst/>
            </a:prstGeom>
          </p:spPr>
        </p:pic>
        <p:pic>
          <p:nvPicPr>
            <p:cNvPr id="59" name="Image 5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18300" y="4128860"/>
              <a:ext cx="612000" cy="612000"/>
            </a:xfrm>
            <a:prstGeom prst="rect">
              <a:avLst/>
            </a:prstGeom>
          </p:spPr>
        </p:pic>
        <p:pic>
          <p:nvPicPr>
            <p:cNvPr id="60" name="Image 5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18865" y="4226303"/>
              <a:ext cx="612000" cy="612000"/>
            </a:xfrm>
            <a:prstGeom prst="rect">
              <a:avLst/>
            </a:prstGeom>
          </p:spPr>
        </p:pic>
        <p:pic>
          <p:nvPicPr>
            <p:cNvPr id="61" name="Image 6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21760" y="4337742"/>
              <a:ext cx="612000" cy="612000"/>
            </a:xfrm>
            <a:prstGeom prst="rect">
              <a:avLst/>
            </a:prstGeom>
          </p:spPr>
        </p:pic>
        <p:pic>
          <p:nvPicPr>
            <p:cNvPr id="62" name="Image 61"/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0522" y="4133776"/>
              <a:ext cx="612000" cy="612000"/>
            </a:xfrm>
            <a:prstGeom prst="rect">
              <a:avLst/>
            </a:prstGeom>
          </p:spPr>
        </p:pic>
        <p:pic>
          <p:nvPicPr>
            <p:cNvPr id="63" name="Image 62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4725" y="4210183"/>
              <a:ext cx="612000" cy="612000"/>
            </a:xfrm>
            <a:prstGeom prst="rect">
              <a:avLst/>
            </a:prstGeom>
          </p:spPr>
        </p:pic>
        <p:pic>
          <p:nvPicPr>
            <p:cNvPr id="64" name="Image 6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272" y="4313919"/>
              <a:ext cx="612000" cy="612000"/>
            </a:xfrm>
            <a:prstGeom prst="rect">
              <a:avLst/>
            </a:prstGeom>
          </p:spPr>
        </p:pic>
        <p:pic>
          <p:nvPicPr>
            <p:cNvPr id="65" name="Image 64"/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3758" y="4377296"/>
              <a:ext cx="740520" cy="493680"/>
            </a:xfrm>
            <a:prstGeom prst="rect">
              <a:avLst/>
            </a:prstGeom>
          </p:spPr>
        </p:pic>
        <p:pic>
          <p:nvPicPr>
            <p:cNvPr id="9" name="Image 8"/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54769" y="3723215"/>
              <a:ext cx="824165" cy="540000"/>
            </a:xfrm>
            <a:prstGeom prst="rect">
              <a:avLst/>
            </a:prstGeom>
          </p:spPr>
        </p:pic>
        <p:pic>
          <p:nvPicPr>
            <p:cNvPr id="108" name="Image 107"/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4728" y="3718143"/>
              <a:ext cx="824165" cy="540000"/>
            </a:xfrm>
            <a:prstGeom prst="rect">
              <a:avLst/>
            </a:prstGeom>
          </p:spPr>
        </p:pic>
        <p:pic>
          <p:nvPicPr>
            <p:cNvPr id="109" name="Image 108"/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28177" y="3736949"/>
              <a:ext cx="824165" cy="540000"/>
            </a:xfrm>
            <a:prstGeom prst="rect">
              <a:avLst/>
            </a:prstGeom>
          </p:spPr>
        </p:pic>
        <p:sp>
          <p:nvSpPr>
            <p:cNvPr id="119" name="Rectangle 118"/>
            <p:cNvSpPr/>
            <p:nvPr/>
          </p:nvSpPr>
          <p:spPr>
            <a:xfrm>
              <a:off x="364728" y="3652483"/>
              <a:ext cx="824165" cy="140330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0" name="Rectangle 119"/>
            <p:cNvSpPr/>
            <p:nvPr/>
          </p:nvSpPr>
          <p:spPr>
            <a:xfrm>
              <a:off x="1243062" y="3649331"/>
              <a:ext cx="824165" cy="140330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1" name="Rectangle 120"/>
            <p:cNvSpPr/>
            <p:nvPr/>
          </p:nvSpPr>
          <p:spPr>
            <a:xfrm>
              <a:off x="2127117" y="3648808"/>
              <a:ext cx="824165" cy="140330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17" name="ZoneTexte 16"/>
          <p:cNvSpPr txBox="1"/>
          <p:nvPr/>
        </p:nvSpPr>
        <p:spPr>
          <a:xfrm>
            <a:off x="7550833" y="3839961"/>
            <a:ext cx="1043876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b="1" i="1" dirty="0" err="1" smtClean="0">
                <a:solidFill>
                  <a:schemeClr val="tx1"/>
                </a:solidFill>
              </a:rPr>
              <a:t>Idea</a:t>
            </a:r>
            <a:r>
              <a:rPr lang="fr-FR" b="1" i="1" dirty="0" smtClean="0">
                <a:solidFill>
                  <a:schemeClr val="tx1"/>
                </a:solidFill>
              </a:rPr>
              <a:t>!       </a:t>
            </a:r>
            <a:endParaRPr lang="fr-FR" b="1" i="1" dirty="0">
              <a:solidFill>
                <a:schemeClr val="tx1"/>
              </a:solidFill>
            </a:endParaRPr>
          </a:p>
        </p:txBody>
      </p:sp>
      <p:cxnSp>
        <p:nvCxnSpPr>
          <p:cNvPr id="115" name="Connecteur droit avec flèche 114"/>
          <p:cNvCxnSpPr/>
          <p:nvPr/>
        </p:nvCxnSpPr>
        <p:spPr>
          <a:xfrm flipV="1">
            <a:off x="3419475" y="3498907"/>
            <a:ext cx="1105636" cy="865332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6" name="Image 35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5688" y="3615541"/>
            <a:ext cx="702787" cy="748698"/>
          </a:xfrm>
          <a:prstGeom prst="rect">
            <a:avLst/>
          </a:prstGeom>
        </p:spPr>
      </p:pic>
      <p:sp>
        <p:nvSpPr>
          <p:cNvPr id="37" name="ZoneTexte 36"/>
          <p:cNvSpPr txBox="1"/>
          <p:nvPr/>
        </p:nvSpPr>
        <p:spPr>
          <a:xfrm>
            <a:off x="3900385" y="5022191"/>
            <a:ext cx="5086353" cy="1328023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b="1" i="1" dirty="0" err="1" smtClean="0"/>
              <a:t>Desired</a:t>
            </a:r>
            <a:r>
              <a:rPr lang="fr-FR" b="1" i="1" dirty="0" smtClean="0"/>
              <a:t> </a:t>
            </a:r>
            <a:r>
              <a:rPr lang="fr-FR" b="1" i="1" dirty="0" err="1" smtClean="0"/>
              <a:t>properties</a:t>
            </a:r>
            <a:endParaRPr lang="fr-FR" b="1" i="1" dirty="0" smtClean="0"/>
          </a:p>
          <a:p>
            <a:pPr marL="285750" indent="-285750">
              <a:buFontTx/>
              <a:buChar char="-"/>
            </a:pPr>
            <a:r>
              <a:rPr lang="fr-FR" b="1" dirty="0" err="1" smtClean="0"/>
              <a:t>Fast</a:t>
            </a:r>
            <a:r>
              <a:rPr lang="fr-FR" dirty="0" smtClean="0"/>
              <a:t> to </a:t>
            </a:r>
            <a:r>
              <a:rPr lang="fr-FR" dirty="0" err="1" smtClean="0"/>
              <a:t>compute</a:t>
            </a:r>
            <a:r>
              <a:rPr lang="fr-FR" dirty="0" smtClean="0"/>
              <a:t> </a:t>
            </a:r>
          </a:p>
          <a:p>
            <a:pPr marL="285750" indent="-285750">
              <a:buFontTx/>
              <a:buChar char="-"/>
            </a:pPr>
            <a:r>
              <a:rPr lang="fr-FR" dirty="0" err="1" smtClean="0">
                <a:solidFill>
                  <a:schemeClr val="tx1"/>
                </a:solidFill>
              </a:rPr>
              <a:t>Preserve</a:t>
            </a:r>
            <a:r>
              <a:rPr lang="fr-FR" dirty="0" smtClean="0">
                <a:solidFill>
                  <a:schemeClr val="tx1"/>
                </a:solidFill>
              </a:rPr>
              <a:t> </a:t>
            </a:r>
            <a:r>
              <a:rPr lang="fr-FR" dirty="0" err="1" smtClean="0">
                <a:solidFill>
                  <a:schemeClr val="tx1"/>
                </a:solidFill>
              </a:rPr>
              <a:t>desired</a:t>
            </a:r>
            <a:r>
              <a:rPr lang="fr-FR" dirty="0" smtClean="0">
                <a:solidFill>
                  <a:schemeClr val="tx1"/>
                </a:solidFill>
              </a:rPr>
              <a:t> </a:t>
            </a:r>
            <a:r>
              <a:rPr lang="fr-FR" b="1" dirty="0" smtClean="0">
                <a:solidFill>
                  <a:schemeClr val="tx1"/>
                </a:solidFill>
              </a:rPr>
              <a:t>information</a:t>
            </a:r>
            <a:endParaRPr lang="fr-FR" dirty="0" smtClean="0">
              <a:solidFill>
                <a:schemeClr val="tx1"/>
              </a:solidFill>
            </a:endParaRPr>
          </a:p>
          <a:p>
            <a:pPr marL="285750" indent="-285750">
              <a:buFontTx/>
              <a:buChar char="-"/>
            </a:pPr>
            <a:r>
              <a:rPr lang="fr-FR" dirty="0" err="1" smtClean="0"/>
              <a:t>Preserve</a:t>
            </a:r>
            <a:r>
              <a:rPr lang="fr-FR" dirty="0" smtClean="0"/>
              <a:t> </a:t>
            </a:r>
            <a:r>
              <a:rPr lang="fr-FR" b="1" dirty="0" smtClean="0"/>
              <a:t>data </a:t>
            </a:r>
            <a:r>
              <a:rPr lang="fr-FR" b="1" dirty="0" err="1" smtClean="0"/>
              <a:t>privacy</a:t>
            </a:r>
            <a:endParaRPr lang="fr-FR" b="1" dirty="0" smtClean="0"/>
          </a:p>
        </p:txBody>
      </p:sp>
      <p:grpSp>
        <p:nvGrpSpPr>
          <p:cNvPr id="14" name="Groupe 13"/>
          <p:cNvGrpSpPr/>
          <p:nvPr/>
        </p:nvGrpSpPr>
        <p:grpSpPr>
          <a:xfrm>
            <a:off x="194400" y="830699"/>
            <a:ext cx="2920798" cy="2355301"/>
            <a:chOff x="194400" y="830699"/>
            <a:chExt cx="2920798" cy="2355301"/>
          </a:xfrm>
        </p:grpSpPr>
        <p:sp>
          <p:nvSpPr>
            <p:cNvPr id="98" name="Rectangle à coins arrondis 97"/>
            <p:cNvSpPr/>
            <p:nvPr/>
          </p:nvSpPr>
          <p:spPr>
            <a:xfrm>
              <a:off x="194400" y="831600"/>
              <a:ext cx="2915696" cy="2354400"/>
            </a:xfrm>
            <a:prstGeom prst="round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117" name="Groupe 116"/>
            <p:cNvGrpSpPr/>
            <p:nvPr/>
          </p:nvGrpSpPr>
          <p:grpSpPr>
            <a:xfrm>
              <a:off x="799200" y="1238400"/>
              <a:ext cx="1750830" cy="1707156"/>
              <a:chOff x="555110" y="1239991"/>
              <a:chExt cx="1750830" cy="1707156"/>
            </a:xfrm>
          </p:grpSpPr>
          <p:grpSp>
            <p:nvGrpSpPr>
              <p:cNvPr id="125" name="Groupe 124"/>
              <p:cNvGrpSpPr/>
              <p:nvPr/>
            </p:nvGrpSpPr>
            <p:grpSpPr>
              <a:xfrm>
                <a:off x="555110" y="1239991"/>
                <a:ext cx="1750830" cy="1707156"/>
                <a:chOff x="555110" y="1239991"/>
                <a:chExt cx="1750830" cy="1707156"/>
              </a:xfrm>
            </p:grpSpPr>
            <p:pic>
              <p:nvPicPr>
                <p:cNvPr id="127" name="Image 126"/>
                <p:cNvPicPr>
                  <a:picLocks noChangeAspect="1"/>
                </p:cNvPicPr>
                <p:nvPr/>
              </p:nvPicPr>
              <p:blipFill>
                <a:blip r:embed="rId2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582931" y="2390983"/>
                  <a:ext cx="673200" cy="500466"/>
                </a:xfrm>
                <a:prstGeom prst="rect">
                  <a:avLst/>
                </a:prstGeom>
              </p:spPr>
            </p:pic>
            <p:pic>
              <p:nvPicPr>
                <p:cNvPr id="128" name="Image 127"/>
                <p:cNvPicPr>
                  <a:picLocks noChangeAspect="1"/>
                </p:cNvPicPr>
                <p:nvPr/>
              </p:nvPicPr>
              <p:blipFill>
                <a:blip r:embed="rId2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91368" y="1847719"/>
                  <a:ext cx="814572" cy="543048"/>
                </a:xfrm>
                <a:prstGeom prst="rect">
                  <a:avLst/>
                </a:prstGeom>
              </p:spPr>
            </p:pic>
            <p:pic>
              <p:nvPicPr>
                <p:cNvPr id="129" name="Image 128"/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85438" y="2319991"/>
                  <a:ext cx="612000" cy="612000"/>
                </a:xfrm>
                <a:prstGeom prst="rect">
                  <a:avLst/>
                </a:prstGeom>
              </p:spPr>
            </p:pic>
            <p:pic>
              <p:nvPicPr>
                <p:cNvPr id="130" name="Image 129"/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647837" y="1239991"/>
                  <a:ext cx="612000" cy="612000"/>
                </a:xfrm>
                <a:prstGeom prst="rect">
                  <a:avLst/>
                </a:prstGeom>
              </p:spPr>
            </p:pic>
            <p:pic>
              <p:nvPicPr>
                <p:cNvPr id="131" name="Image 130"/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89587" y="2335147"/>
                  <a:ext cx="612000" cy="612000"/>
                </a:xfrm>
                <a:prstGeom prst="rect">
                  <a:avLst/>
                </a:prstGeom>
              </p:spPr>
            </p:pic>
            <p:pic>
              <p:nvPicPr>
                <p:cNvPr id="132" name="Image 131"/>
                <p:cNvPicPr>
                  <a:picLocks noChangeAspect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84110" y="1248234"/>
                  <a:ext cx="612000" cy="612000"/>
                </a:xfrm>
                <a:prstGeom prst="rect">
                  <a:avLst/>
                </a:prstGeom>
              </p:spPr>
            </p:pic>
            <p:pic>
              <p:nvPicPr>
                <p:cNvPr id="133" name="Image 132"/>
                <p:cNvPicPr>
                  <a:picLocks noChangeAspect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55110" y="1794909"/>
                  <a:ext cx="612000" cy="612000"/>
                </a:xfrm>
                <a:prstGeom prst="rect">
                  <a:avLst/>
                </a:prstGeom>
              </p:spPr>
            </p:pic>
            <p:pic>
              <p:nvPicPr>
                <p:cNvPr id="134" name="Image 133"/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10492" y="1248234"/>
                  <a:ext cx="612000" cy="612000"/>
                </a:xfrm>
                <a:prstGeom prst="rect">
                  <a:avLst/>
                </a:prstGeom>
              </p:spPr>
            </p:pic>
          </p:grpSp>
          <p:pic>
            <p:nvPicPr>
              <p:cNvPr id="126" name="Image 125"/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80164" y="1818572"/>
                <a:ext cx="612000" cy="612000"/>
              </a:xfrm>
              <a:prstGeom prst="rect">
                <a:avLst/>
              </a:prstGeom>
            </p:spPr>
          </p:pic>
        </p:grpSp>
        <p:sp>
          <p:nvSpPr>
            <p:cNvPr id="135" name="ZoneTexte 134"/>
            <p:cNvSpPr txBox="1"/>
            <p:nvPr/>
          </p:nvSpPr>
          <p:spPr>
            <a:xfrm>
              <a:off x="199502" y="830699"/>
              <a:ext cx="291569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000" b="1" dirty="0" err="1" smtClean="0"/>
                <a:t>Database</a:t>
              </a:r>
              <a:endParaRPr lang="fr-FR" sz="2000" b="1" dirty="0"/>
            </a:p>
          </p:txBody>
        </p:sp>
      </p:grpSp>
      <p:cxnSp>
        <p:nvCxnSpPr>
          <p:cNvPr id="136" name="Connecteur droit avec flèche 135"/>
          <p:cNvCxnSpPr/>
          <p:nvPr/>
        </p:nvCxnSpPr>
        <p:spPr>
          <a:xfrm flipV="1">
            <a:off x="3149603" y="2036059"/>
            <a:ext cx="1375508" cy="375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7" name="ZoneTexte 136"/>
          <p:cNvSpPr txBox="1"/>
          <p:nvPr/>
        </p:nvSpPr>
        <p:spPr>
          <a:xfrm>
            <a:off x="3329001" y="1663040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Learning</a:t>
            </a:r>
            <a:endParaRPr lang="fr-FR" b="1" dirty="0"/>
          </a:p>
        </p:txBody>
      </p:sp>
      <p:sp>
        <p:nvSpPr>
          <p:cNvPr id="10" name="ZoneTexte 9"/>
          <p:cNvSpPr txBox="1"/>
          <p:nvPr/>
        </p:nvSpPr>
        <p:spPr>
          <a:xfrm>
            <a:off x="3697042" y="3417739"/>
            <a:ext cx="3513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b="1" dirty="0" smtClean="0"/>
              <a:t>?</a:t>
            </a:r>
            <a:endParaRPr lang="fr-FR" b="1" dirty="0"/>
          </a:p>
        </p:txBody>
      </p:sp>
      <p:cxnSp>
        <p:nvCxnSpPr>
          <p:cNvPr id="138" name="Connecteur droit avec flèche 137"/>
          <p:cNvCxnSpPr/>
          <p:nvPr/>
        </p:nvCxnSpPr>
        <p:spPr>
          <a:xfrm>
            <a:off x="3329001" y="4534780"/>
            <a:ext cx="196620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8" name="ZoneTexte 77"/>
          <p:cNvSpPr txBox="1"/>
          <p:nvPr/>
        </p:nvSpPr>
        <p:spPr>
          <a:xfrm>
            <a:off x="7166518" y="6536939"/>
            <a:ext cx="18436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1/9</a:t>
            </a:r>
            <a:endParaRPr lang="fr-FR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8709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 animBg="1"/>
      <p:bldP spid="17" grpId="0"/>
      <p:bldP spid="37" grpId="0" animBg="1"/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e 47"/>
          <p:cNvGrpSpPr/>
          <p:nvPr/>
        </p:nvGrpSpPr>
        <p:grpSpPr>
          <a:xfrm>
            <a:off x="302210" y="877758"/>
            <a:ext cx="2887060" cy="1202858"/>
            <a:chOff x="222294" y="5238179"/>
            <a:chExt cx="2887060" cy="1202858"/>
          </a:xfrm>
        </p:grpSpPr>
        <p:sp>
          <p:nvSpPr>
            <p:cNvPr id="79" name="Rectangle à coins arrondis 78"/>
            <p:cNvSpPr/>
            <p:nvPr/>
          </p:nvSpPr>
          <p:spPr>
            <a:xfrm>
              <a:off x="222294" y="5238179"/>
              <a:ext cx="2887060" cy="1202858"/>
            </a:xfrm>
            <a:prstGeom prst="roundRect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3" name="ZoneTexte 82"/>
            <p:cNvSpPr txBox="1"/>
            <p:nvPr/>
          </p:nvSpPr>
          <p:spPr>
            <a:xfrm>
              <a:off x="390631" y="5243859"/>
              <a:ext cx="255524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000" b="1" dirty="0" smtClean="0"/>
                <a:t>Data</a:t>
              </a:r>
              <a:r>
                <a:rPr lang="fr-FR" sz="2000" b="1" i="1" dirty="0" smtClean="0">
                  <a:solidFill>
                    <a:srgbClr val="C00000"/>
                  </a:solidFill>
                </a:rPr>
                <a:t> Stream</a:t>
              </a:r>
              <a:endParaRPr lang="fr-FR" sz="2000" b="1" dirty="0"/>
            </a:p>
          </p:txBody>
        </p:sp>
        <p:pic>
          <p:nvPicPr>
            <p:cNvPr id="91" name="Image 90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78118" y="5739653"/>
              <a:ext cx="612000" cy="612000"/>
            </a:xfrm>
            <a:prstGeom prst="rect">
              <a:avLst/>
            </a:prstGeom>
          </p:spPr>
        </p:pic>
        <p:pic>
          <p:nvPicPr>
            <p:cNvPr id="92" name="Image 91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00693" y="5741410"/>
              <a:ext cx="612000" cy="612000"/>
            </a:xfrm>
            <a:prstGeom prst="rect">
              <a:avLst/>
            </a:prstGeom>
          </p:spPr>
        </p:pic>
        <p:pic>
          <p:nvPicPr>
            <p:cNvPr id="93" name="Image 92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2619" y="5739653"/>
              <a:ext cx="612000" cy="612000"/>
            </a:xfrm>
            <a:prstGeom prst="rect">
              <a:avLst/>
            </a:prstGeom>
          </p:spPr>
        </p:pic>
        <p:pic>
          <p:nvPicPr>
            <p:cNvPr id="96" name="Image 95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7309" y="5739369"/>
              <a:ext cx="612000" cy="612000"/>
            </a:xfrm>
            <a:prstGeom prst="rect">
              <a:avLst/>
            </a:prstGeom>
          </p:spPr>
        </p:pic>
        <p:cxnSp>
          <p:nvCxnSpPr>
            <p:cNvPr id="68" name="Connecteur droit avec flèche 67"/>
            <p:cNvCxnSpPr/>
            <p:nvPr/>
          </p:nvCxnSpPr>
          <p:spPr>
            <a:xfrm flipH="1">
              <a:off x="422922" y="5641417"/>
              <a:ext cx="2458086" cy="0"/>
            </a:xfrm>
            <a:prstGeom prst="straightConnector1">
              <a:avLst/>
            </a:prstGeom>
            <a:ln w="28575">
              <a:solidFill>
                <a:srgbClr val="C00000"/>
              </a:solidFill>
              <a:headEnd type="triangle" w="med" len="med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pic>
          <p:nvPicPr>
            <p:cNvPr id="112" name="Image 111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7902" y="5740776"/>
              <a:ext cx="612000" cy="612000"/>
            </a:xfrm>
            <a:prstGeom prst="rect">
              <a:avLst/>
            </a:prstGeom>
          </p:spPr>
        </p:pic>
        <p:sp>
          <p:nvSpPr>
            <p:cNvPr id="113" name="ZoneTexte 112"/>
            <p:cNvSpPr txBox="1"/>
            <p:nvPr/>
          </p:nvSpPr>
          <p:spPr>
            <a:xfrm>
              <a:off x="2438922" y="5820132"/>
              <a:ext cx="3433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…</a:t>
              </a:r>
              <a:endParaRPr lang="fr-FR" dirty="0"/>
            </a:p>
          </p:txBody>
        </p:sp>
        <p:sp>
          <p:nvSpPr>
            <p:cNvPr id="114" name="ZoneTexte 113"/>
            <p:cNvSpPr txBox="1"/>
            <p:nvPr/>
          </p:nvSpPr>
          <p:spPr>
            <a:xfrm>
              <a:off x="280136" y="5821131"/>
              <a:ext cx="3433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…</a:t>
              </a:r>
              <a:endParaRPr lang="fr-FR" dirty="0"/>
            </a:p>
          </p:txBody>
        </p:sp>
      </p:grp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 </a:t>
            </a:r>
            <a:r>
              <a:rPr lang="fr-FR" dirty="0" err="1" smtClean="0"/>
              <a:t>very</a:t>
            </a:r>
            <a:r>
              <a:rPr lang="fr-FR" dirty="0" smtClean="0"/>
              <a:t> simple </a:t>
            </a:r>
            <a:r>
              <a:rPr lang="fr-FR" dirty="0" err="1" smtClean="0"/>
              <a:t>example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Nicolas Keriven</a:t>
            </a:r>
            <a:endParaRPr lang="fr-FR" dirty="0"/>
          </a:p>
        </p:txBody>
      </p:sp>
      <p:cxnSp>
        <p:nvCxnSpPr>
          <p:cNvPr id="136" name="Connecteur droit avec flèche 135"/>
          <p:cNvCxnSpPr/>
          <p:nvPr/>
        </p:nvCxnSpPr>
        <p:spPr>
          <a:xfrm>
            <a:off x="1852841" y="2593612"/>
            <a:ext cx="0" cy="102360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6" name="Image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979" y="2256779"/>
            <a:ext cx="2343522" cy="208969"/>
          </a:xfrm>
          <a:prstGeom prst="rect">
            <a:avLst/>
          </a:prstGeom>
        </p:spPr>
      </p:pic>
      <p:grpSp>
        <p:nvGrpSpPr>
          <p:cNvPr id="7" name="Groupe 6"/>
          <p:cNvGrpSpPr/>
          <p:nvPr/>
        </p:nvGrpSpPr>
        <p:grpSpPr>
          <a:xfrm>
            <a:off x="284256" y="3722148"/>
            <a:ext cx="3093944" cy="1207459"/>
            <a:chOff x="284256" y="3722148"/>
            <a:chExt cx="3093944" cy="1207459"/>
          </a:xfrm>
        </p:grpSpPr>
        <p:sp>
          <p:nvSpPr>
            <p:cNvPr id="82" name="Rectangle à coins arrondis 81"/>
            <p:cNvSpPr/>
            <p:nvPr/>
          </p:nvSpPr>
          <p:spPr>
            <a:xfrm>
              <a:off x="284256" y="3722148"/>
              <a:ext cx="3093944" cy="1207459"/>
            </a:xfrm>
            <a:prstGeom prst="roundRect">
              <a:avLst/>
            </a:prstGeom>
            <a:ln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5" name="ZoneTexte 84"/>
            <p:cNvSpPr txBox="1"/>
            <p:nvPr/>
          </p:nvSpPr>
          <p:spPr>
            <a:xfrm>
              <a:off x="284256" y="3727828"/>
              <a:ext cx="309394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000" b="1" dirty="0" smtClean="0"/>
                <a:t>Sketch</a:t>
              </a:r>
              <a:endParaRPr lang="fr-FR" sz="2000" b="1" dirty="0"/>
            </a:p>
          </p:txBody>
        </p:sp>
        <p:pic>
          <p:nvPicPr>
            <p:cNvPr id="5" name="Image 4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9218" y="4319072"/>
              <a:ext cx="2900988" cy="385091"/>
            </a:xfrm>
            <a:prstGeom prst="rect">
              <a:avLst/>
            </a:prstGeom>
          </p:spPr>
        </p:pic>
      </p:grpSp>
      <p:cxnSp>
        <p:nvCxnSpPr>
          <p:cNvPr id="99" name="Connecteur droit avec flèche 98"/>
          <p:cNvCxnSpPr/>
          <p:nvPr/>
        </p:nvCxnSpPr>
        <p:spPr>
          <a:xfrm flipV="1">
            <a:off x="3318933" y="2540095"/>
            <a:ext cx="1109134" cy="118205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0" name="Rectangle à coins arrondis 99"/>
          <p:cNvSpPr/>
          <p:nvPr/>
        </p:nvSpPr>
        <p:spPr>
          <a:xfrm>
            <a:off x="4550612" y="877760"/>
            <a:ext cx="4398653" cy="1452486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01" name="ZoneTexte 100"/>
          <p:cNvSpPr txBox="1"/>
          <p:nvPr/>
        </p:nvSpPr>
        <p:spPr>
          <a:xfrm>
            <a:off x="4546232" y="877758"/>
            <a:ext cx="44030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 err="1" smtClean="0"/>
              <a:t>What</a:t>
            </a:r>
            <a:r>
              <a:rPr lang="fr-FR" sz="2000" b="1" dirty="0" smtClean="0"/>
              <a:t> information ?</a:t>
            </a:r>
            <a:endParaRPr lang="fr-FR" sz="2000" b="1" dirty="0"/>
          </a:p>
        </p:txBody>
      </p:sp>
      <p:pic>
        <p:nvPicPr>
          <p:cNvPr id="9" name="Image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5682" y="1533156"/>
            <a:ext cx="2184132" cy="495684"/>
          </a:xfrm>
          <a:prstGeom prst="rect">
            <a:avLst/>
          </a:prstGeom>
        </p:spPr>
      </p:pic>
      <p:sp>
        <p:nvSpPr>
          <p:cNvPr id="19" name="ZoneTexte 18"/>
          <p:cNvSpPr txBox="1"/>
          <p:nvPr/>
        </p:nvSpPr>
        <p:spPr>
          <a:xfrm>
            <a:off x="4546231" y="2891799"/>
            <a:ext cx="4403035" cy="163121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sz="2000" dirty="0" smtClean="0"/>
              <a:t>Capture the </a:t>
            </a:r>
            <a:r>
              <a:rPr lang="fr-FR" sz="2000" i="1" dirty="0" err="1" smtClean="0"/>
              <a:t>mean</a:t>
            </a:r>
            <a:r>
              <a:rPr lang="fr-FR" sz="2000" dirty="0" smtClean="0"/>
              <a:t> of the data</a:t>
            </a:r>
            <a:endParaRPr lang="fr-FR" sz="2000" b="1" dirty="0" smtClean="0"/>
          </a:p>
          <a:p>
            <a:endParaRPr lang="fr-FR" sz="2000" b="1" dirty="0" smtClean="0"/>
          </a:p>
          <a:p>
            <a:pPr marL="285750" indent="-285750">
              <a:buFontTx/>
              <a:buChar char="-"/>
            </a:pPr>
            <a:r>
              <a:rPr lang="fr-FR" sz="2000" b="1" dirty="0" smtClean="0"/>
              <a:t>Memory use:</a:t>
            </a:r>
          </a:p>
          <a:p>
            <a:pPr marL="285750" indent="-285750">
              <a:buFontTx/>
              <a:buChar char="-"/>
            </a:pPr>
            <a:endParaRPr lang="fr-FR" sz="2000" dirty="0" smtClean="0"/>
          </a:p>
          <a:p>
            <a:pPr marL="285750" indent="-285750">
              <a:buFontTx/>
              <a:buChar char="-"/>
            </a:pPr>
            <a:r>
              <a:rPr lang="fr-FR" sz="2000" b="1" dirty="0" smtClean="0"/>
              <a:t>Update </a:t>
            </a:r>
            <a:r>
              <a:rPr lang="fr-FR" sz="2000" b="1" dirty="0" err="1" smtClean="0"/>
              <a:t>cost</a:t>
            </a:r>
            <a:r>
              <a:rPr lang="fr-FR" sz="2000" b="1" dirty="0" smtClean="0"/>
              <a:t>: </a:t>
            </a:r>
          </a:p>
        </p:txBody>
      </p:sp>
      <p:pic>
        <p:nvPicPr>
          <p:cNvPr id="49" name="Image 4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2392" y="3592275"/>
            <a:ext cx="880000" cy="276572"/>
          </a:xfrm>
          <a:prstGeom prst="rect">
            <a:avLst/>
          </a:prstGeom>
        </p:spPr>
      </p:pic>
      <p:pic>
        <p:nvPicPr>
          <p:cNvPr id="56" name="Image 5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6792" y="4209652"/>
            <a:ext cx="995600" cy="199536"/>
          </a:xfrm>
          <a:prstGeom prst="rect">
            <a:avLst/>
          </a:prstGeom>
        </p:spPr>
      </p:pic>
      <p:sp>
        <p:nvSpPr>
          <p:cNvPr id="103" name="ZoneTexte 102"/>
          <p:cNvSpPr txBox="1"/>
          <p:nvPr/>
        </p:nvSpPr>
        <p:spPr>
          <a:xfrm>
            <a:off x="1676400" y="5774025"/>
            <a:ext cx="6350000" cy="461665"/>
          </a:xfrm>
          <a:prstGeom prst="rect">
            <a:avLst/>
          </a:prstGeom>
          <a:ln w="28575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2400" b="1" dirty="0" smtClean="0">
                <a:solidFill>
                  <a:srgbClr val="C00000"/>
                </a:solidFill>
              </a:rPr>
              <a:t>Can </a:t>
            </a:r>
            <a:r>
              <a:rPr lang="fr-FR" sz="2400" b="1" dirty="0" err="1" smtClean="0">
                <a:solidFill>
                  <a:srgbClr val="C00000"/>
                </a:solidFill>
              </a:rPr>
              <a:t>we</a:t>
            </a:r>
            <a:r>
              <a:rPr lang="fr-FR" sz="2400" b="1" dirty="0" smtClean="0">
                <a:solidFill>
                  <a:srgbClr val="C00000"/>
                </a:solidFill>
              </a:rPr>
              <a:t> </a:t>
            </a:r>
            <a:r>
              <a:rPr lang="fr-FR" sz="2400" b="1" dirty="0" err="1" smtClean="0">
                <a:solidFill>
                  <a:srgbClr val="C00000"/>
                </a:solidFill>
              </a:rPr>
              <a:t>learn</a:t>
            </a:r>
            <a:r>
              <a:rPr lang="fr-FR" sz="2400" b="1" dirty="0" smtClean="0">
                <a:solidFill>
                  <a:srgbClr val="C00000"/>
                </a:solidFill>
              </a:rPr>
              <a:t> </a:t>
            </a:r>
            <a:r>
              <a:rPr lang="fr-FR" sz="2400" b="1" dirty="0" err="1" smtClean="0">
                <a:solidFill>
                  <a:srgbClr val="C00000"/>
                </a:solidFill>
              </a:rPr>
              <a:t>something</a:t>
            </a:r>
            <a:r>
              <a:rPr lang="fr-FR" sz="2400" b="1" dirty="0" smtClean="0">
                <a:solidFill>
                  <a:srgbClr val="C00000"/>
                </a:solidFill>
              </a:rPr>
              <a:t> more </a:t>
            </a:r>
            <a:r>
              <a:rPr lang="fr-FR" sz="2400" b="1" dirty="0" err="1" smtClean="0">
                <a:solidFill>
                  <a:srgbClr val="C00000"/>
                </a:solidFill>
              </a:rPr>
              <a:t>useful</a:t>
            </a:r>
            <a:r>
              <a:rPr lang="fr-FR" sz="2400" b="1" dirty="0" smtClean="0">
                <a:solidFill>
                  <a:srgbClr val="C00000"/>
                </a:solidFill>
              </a:rPr>
              <a:t> ?</a:t>
            </a:r>
            <a:endParaRPr lang="fr-FR" sz="2400" b="1" dirty="0">
              <a:solidFill>
                <a:srgbClr val="C00000"/>
              </a:solidFill>
            </a:endParaRPr>
          </a:p>
        </p:txBody>
      </p:sp>
      <p:sp>
        <p:nvSpPr>
          <p:cNvPr id="31" name="ZoneTexte 30"/>
          <p:cNvSpPr txBox="1"/>
          <p:nvPr/>
        </p:nvSpPr>
        <p:spPr>
          <a:xfrm>
            <a:off x="7166518" y="6536939"/>
            <a:ext cx="18436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2/9</a:t>
            </a:r>
            <a:endParaRPr lang="fr-FR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9349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" grpId="0" animBg="1"/>
      <p:bldP spid="101" grpId="0"/>
      <p:bldP spid="19" grpId="0" animBg="1"/>
      <p:bldP spid="10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e 47"/>
          <p:cNvGrpSpPr/>
          <p:nvPr/>
        </p:nvGrpSpPr>
        <p:grpSpPr>
          <a:xfrm>
            <a:off x="302210" y="877758"/>
            <a:ext cx="2887060" cy="1202858"/>
            <a:chOff x="222294" y="5238179"/>
            <a:chExt cx="2887060" cy="1202858"/>
          </a:xfrm>
        </p:grpSpPr>
        <p:sp>
          <p:nvSpPr>
            <p:cNvPr id="79" name="Rectangle à coins arrondis 78"/>
            <p:cNvSpPr/>
            <p:nvPr/>
          </p:nvSpPr>
          <p:spPr>
            <a:xfrm>
              <a:off x="222294" y="5238179"/>
              <a:ext cx="2887060" cy="1202858"/>
            </a:xfrm>
            <a:prstGeom prst="roundRect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3" name="ZoneTexte 82"/>
            <p:cNvSpPr txBox="1"/>
            <p:nvPr/>
          </p:nvSpPr>
          <p:spPr>
            <a:xfrm>
              <a:off x="390631" y="5243859"/>
              <a:ext cx="255524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000" b="1" dirty="0" smtClean="0"/>
                <a:t>Data</a:t>
              </a:r>
              <a:r>
                <a:rPr lang="fr-FR" sz="2000" b="1" i="1" dirty="0" smtClean="0">
                  <a:solidFill>
                    <a:srgbClr val="C00000"/>
                  </a:solidFill>
                </a:rPr>
                <a:t> Stream</a:t>
              </a:r>
              <a:endParaRPr lang="fr-FR" sz="2000" b="1" dirty="0"/>
            </a:p>
          </p:txBody>
        </p:sp>
        <p:pic>
          <p:nvPicPr>
            <p:cNvPr id="91" name="Image 90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78118" y="5739653"/>
              <a:ext cx="612000" cy="612000"/>
            </a:xfrm>
            <a:prstGeom prst="rect">
              <a:avLst/>
            </a:prstGeom>
          </p:spPr>
        </p:pic>
        <p:pic>
          <p:nvPicPr>
            <p:cNvPr id="92" name="Image 91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00693" y="5741410"/>
              <a:ext cx="612000" cy="612000"/>
            </a:xfrm>
            <a:prstGeom prst="rect">
              <a:avLst/>
            </a:prstGeom>
          </p:spPr>
        </p:pic>
        <p:pic>
          <p:nvPicPr>
            <p:cNvPr id="93" name="Image 92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2619" y="5739653"/>
              <a:ext cx="612000" cy="612000"/>
            </a:xfrm>
            <a:prstGeom prst="rect">
              <a:avLst/>
            </a:prstGeom>
          </p:spPr>
        </p:pic>
        <p:pic>
          <p:nvPicPr>
            <p:cNvPr id="96" name="Image 95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7309" y="5739369"/>
              <a:ext cx="612000" cy="612000"/>
            </a:xfrm>
            <a:prstGeom prst="rect">
              <a:avLst/>
            </a:prstGeom>
          </p:spPr>
        </p:pic>
        <p:cxnSp>
          <p:nvCxnSpPr>
            <p:cNvPr id="68" name="Connecteur droit avec flèche 67"/>
            <p:cNvCxnSpPr/>
            <p:nvPr/>
          </p:nvCxnSpPr>
          <p:spPr>
            <a:xfrm flipH="1">
              <a:off x="422922" y="5641417"/>
              <a:ext cx="2458086" cy="0"/>
            </a:xfrm>
            <a:prstGeom prst="straightConnector1">
              <a:avLst/>
            </a:prstGeom>
            <a:ln w="28575">
              <a:solidFill>
                <a:srgbClr val="C00000"/>
              </a:solidFill>
              <a:headEnd type="triangle" w="med" len="med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pic>
          <p:nvPicPr>
            <p:cNvPr id="112" name="Image 111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7902" y="5740776"/>
              <a:ext cx="612000" cy="612000"/>
            </a:xfrm>
            <a:prstGeom prst="rect">
              <a:avLst/>
            </a:prstGeom>
          </p:spPr>
        </p:pic>
        <p:sp>
          <p:nvSpPr>
            <p:cNvPr id="113" name="ZoneTexte 112"/>
            <p:cNvSpPr txBox="1"/>
            <p:nvPr/>
          </p:nvSpPr>
          <p:spPr>
            <a:xfrm>
              <a:off x="2438922" y="5820132"/>
              <a:ext cx="3433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…</a:t>
              </a:r>
              <a:endParaRPr lang="fr-FR" dirty="0"/>
            </a:p>
          </p:txBody>
        </p:sp>
        <p:sp>
          <p:nvSpPr>
            <p:cNvPr id="114" name="ZoneTexte 113"/>
            <p:cNvSpPr txBox="1"/>
            <p:nvPr/>
          </p:nvSpPr>
          <p:spPr>
            <a:xfrm>
              <a:off x="280136" y="5821131"/>
              <a:ext cx="3433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…</a:t>
              </a:r>
              <a:endParaRPr lang="fr-FR" dirty="0"/>
            </a:p>
          </p:txBody>
        </p:sp>
      </p:grp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Random</a:t>
            </a:r>
            <a:r>
              <a:rPr lang="fr-FR" dirty="0" smtClean="0"/>
              <a:t> </a:t>
            </a:r>
            <a:r>
              <a:rPr lang="fr-FR" dirty="0" err="1" smtClean="0"/>
              <a:t>features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Nicolas Keriven</a:t>
            </a:r>
            <a:endParaRPr lang="fr-FR" dirty="0"/>
          </a:p>
        </p:txBody>
      </p:sp>
      <p:cxnSp>
        <p:nvCxnSpPr>
          <p:cNvPr id="136" name="Connecteur droit avec flèche 135"/>
          <p:cNvCxnSpPr/>
          <p:nvPr/>
        </p:nvCxnSpPr>
        <p:spPr>
          <a:xfrm>
            <a:off x="1858034" y="2618509"/>
            <a:ext cx="0" cy="43338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6" name="Image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979" y="2256779"/>
            <a:ext cx="2343522" cy="208969"/>
          </a:xfrm>
          <a:prstGeom prst="rect">
            <a:avLst/>
          </a:prstGeom>
        </p:spPr>
      </p:pic>
      <p:cxnSp>
        <p:nvCxnSpPr>
          <p:cNvPr id="99" name="Connecteur droit avec flèche 98"/>
          <p:cNvCxnSpPr/>
          <p:nvPr/>
        </p:nvCxnSpPr>
        <p:spPr>
          <a:xfrm flipV="1">
            <a:off x="3957440" y="2465749"/>
            <a:ext cx="523120" cy="58614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ZoneTexte 18"/>
          <p:cNvSpPr txBox="1"/>
          <p:nvPr/>
        </p:nvSpPr>
        <p:spPr>
          <a:xfrm>
            <a:off x="4546231" y="2870634"/>
            <a:ext cx="4403035" cy="132343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sz="2000" dirty="0" smtClean="0">
                <a:solidFill>
                  <a:schemeClr val="tx1"/>
                </a:solidFill>
              </a:rPr>
              <a:t>Capture</a:t>
            </a:r>
            <a:r>
              <a:rPr lang="fr-FR" sz="2000" dirty="0" smtClean="0">
                <a:solidFill>
                  <a:srgbClr val="C00000"/>
                </a:solidFill>
              </a:rPr>
              <a:t> </a:t>
            </a:r>
            <a:r>
              <a:rPr lang="fr-FR" sz="2000" b="1" dirty="0" err="1" smtClean="0">
                <a:solidFill>
                  <a:srgbClr val="C00000"/>
                </a:solidFill>
              </a:rPr>
              <a:t>generalized</a:t>
            </a:r>
            <a:r>
              <a:rPr lang="fr-FR" sz="2000" b="1" dirty="0" smtClean="0">
                <a:solidFill>
                  <a:srgbClr val="C00000"/>
                </a:solidFill>
              </a:rPr>
              <a:t> moments</a:t>
            </a:r>
            <a:endParaRPr lang="fr-FR" sz="2000" b="1" dirty="0">
              <a:solidFill>
                <a:srgbClr val="C00000"/>
              </a:solidFill>
            </a:endParaRPr>
          </a:p>
          <a:p>
            <a:pPr marL="285750" indent="-285750">
              <a:buFontTx/>
              <a:buChar char="-"/>
            </a:pPr>
            <a:r>
              <a:rPr lang="fr-FR" sz="2000" dirty="0" err="1" smtClean="0">
                <a:solidFill>
                  <a:schemeClr val="tx1"/>
                </a:solidFill>
              </a:rPr>
              <a:t>Example</a:t>
            </a:r>
            <a:r>
              <a:rPr lang="fr-FR" sz="2000" dirty="0" smtClean="0">
                <a:solidFill>
                  <a:schemeClr val="tx1"/>
                </a:solidFill>
              </a:rPr>
              <a:t>: </a:t>
            </a:r>
            <a:r>
              <a:rPr lang="fr-FR" sz="2000" dirty="0" err="1" smtClean="0">
                <a:solidFill>
                  <a:schemeClr val="tx1"/>
                </a:solidFill>
              </a:rPr>
              <a:t>histograms</a:t>
            </a:r>
            <a:r>
              <a:rPr lang="fr-FR" sz="2000" dirty="0" smtClean="0">
                <a:solidFill>
                  <a:schemeClr val="tx1"/>
                </a:solidFill>
              </a:rPr>
              <a:t>…</a:t>
            </a:r>
            <a:endParaRPr lang="fr-FR" sz="2000" b="1" dirty="0" smtClean="0">
              <a:solidFill>
                <a:schemeClr val="tx1"/>
              </a:solidFill>
            </a:endParaRPr>
          </a:p>
          <a:p>
            <a:pPr marL="285750" indent="-285750">
              <a:buFontTx/>
              <a:buChar char="-"/>
            </a:pPr>
            <a:r>
              <a:rPr lang="fr-FR" sz="2000" b="1" dirty="0" smtClean="0"/>
              <a:t>Memory use:</a:t>
            </a:r>
            <a:endParaRPr lang="fr-FR" sz="2000" dirty="0" smtClean="0"/>
          </a:p>
          <a:p>
            <a:pPr marL="285750" indent="-285750">
              <a:buFontTx/>
              <a:buChar char="-"/>
            </a:pPr>
            <a:r>
              <a:rPr lang="fr-FR" sz="2000" b="1" dirty="0" smtClean="0"/>
              <a:t>Update </a:t>
            </a:r>
            <a:r>
              <a:rPr lang="fr-FR" sz="2000" b="1" dirty="0" err="1" smtClean="0"/>
              <a:t>cost</a:t>
            </a:r>
            <a:r>
              <a:rPr lang="fr-FR" sz="2000" b="1" dirty="0" smtClean="0"/>
              <a:t>: </a:t>
            </a:r>
          </a:p>
        </p:txBody>
      </p:sp>
      <p:grpSp>
        <p:nvGrpSpPr>
          <p:cNvPr id="16" name="Groupe 15"/>
          <p:cNvGrpSpPr/>
          <p:nvPr/>
        </p:nvGrpSpPr>
        <p:grpSpPr>
          <a:xfrm>
            <a:off x="4546232" y="877758"/>
            <a:ext cx="4403034" cy="1452488"/>
            <a:chOff x="4546232" y="877758"/>
            <a:chExt cx="4403034" cy="1452488"/>
          </a:xfrm>
        </p:grpSpPr>
        <p:sp>
          <p:nvSpPr>
            <p:cNvPr id="100" name="Rectangle à coins arrondis 99"/>
            <p:cNvSpPr/>
            <p:nvPr/>
          </p:nvSpPr>
          <p:spPr>
            <a:xfrm>
              <a:off x="4550612" y="877760"/>
              <a:ext cx="4398653" cy="1452486"/>
            </a:xfrm>
            <a:prstGeom prst="round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101" name="ZoneTexte 100"/>
            <p:cNvSpPr txBox="1"/>
            <p:nvPr/>
          </p:nvSpPr>
          <p:spPr>
            <a:xfrm>
              <a:off x="4546232" y="877758"/>
              <a:ext cx="440303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000" b="1" dirty="0" err="1" smtClean="0"/>
                <a:t>What</a:t>
              </a:r>
              <a:r>
                <a:rPr lang="fr-FR" sz="2000" b="1" dirty="0" smtClean="0"/>
                <a:t> information ?</a:t>
              </a:r>
              <a:endParaRPr lang="fr-FR" sz="2000" b="1" dirty="0"/>
            </a:p>
          </p:txBody>
        </p:sp>
        <p:pic>
          <p:nvPicPr>
            <p:cNvPr id="15" name="Image 14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23140" y="1556214"/>
              <a:ext cx="2797298" cy="498100"/>
            </a:xfrm>
            <a:prstGeom prst="rect">
              <a:avLst/>
            </a:prstGeom>
          </p:spPr>
        </p:pic>
      </p:grpSp>
      <p:grpSp>
        <p:nvGrpSpPr>
          <p:cNvPr id="10" name="Groupe 9"/>
          <p:cNvGrpSpPr/>
          <p:nvPr/>
        </p:nvGrpSpPr>
        <p:grpSpPr>
          <a:xfrm>
            <a:off x="224988" y="3143730"/>
            <a:ext cx="3848247" cy="1207459"/>
            <a:chOff x="224988" y="3143730"/>
            <a:chExt cx="3848247" cy="1207459"/>
          </a:xfrm>
        </p:grpSpPr>
        <p:sp>
          <p:nvSpPr>
            <p:cNvPr id="123" name="Rectangle à coins arrondis 122"/>
            <p:cNvSpPr/>
            <p:nvPr/>
          </p:nvSpPr>
          <p:spPr>
            <a:xfrm>
              <a:off x="224988" y="3143730"/>
              <a:ext cx="3848247" cy="1207459"/>
            </a:xfrm>
            <a:prstGeom prst="roundRect">
              <a:avLst/>
            </a:prstGeom>
            <a:ln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9" name="Image 8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835" y="3747459"/>
              <a:ext cx="3576605" cy="457122"/>
            </a:xfrm>
            <a:prstGeom prst="rect">
              <a:avLst/>
            </a:prstGeom>
          </p:spPr>
        </p:pic>
        <p:sp>
          <p:nvSpPr>
            <p:cNvPr id="124" name="ZoneTexte 123"/>
            <p:cNvSpPr txBox="1"/>
            <p:nvPr/>
          </p:nvSpPr>
          <p:spPr>
            <a:xfrm>
              <a:off x="224989" y="3149410"/>
              <a:ext cx="384824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000" b="1" dirty="0" smtClean="0"/>
                <a:t>Sketch</a:t>
              </a:r>
              <a:endParaRPr lang="fr-FR" sz="2000" b="1" dirty="0"/>
            </a:p>
          </p:txBody>
        </p:sp>
      </p:grpSp>
      <p:pic>
        <p:nvPicPr>
          <p:cNvPr id="3" name="Image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062" y="3563375"/>
            <a:ext cx="926844" cy="284929"/>
          </a:xfrm>
          <a:prstGeom prst="rect">
            <a:avLst/>
          </a:prstGeom>
        </p:spPr>
      </p:pic>
      <p:pic>
        <p:nvPicPr>
          <p:cNvPr id="25" name="Image 2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7949" y="3864590"/>
            <a:ext cx="1941656" cy="28890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302210" y="4442132"/>
            <a:ext cx="8647055" cy="19372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ZoneTexte 40"/>
          <p:cNvSpPr txBox="1"/>
          <p:nvPr/>
        </p:nvSpPr>
        <p:spPr>
          <a:xfrm>
            <a:off x="273635" y="4449918"/>
            <a:ext cx="18903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 smtClean="0"/>
              <a:t>In </a:t>
            </a:r>
            <a:r>
              <a:rPr lang="fr-FR" sz="2000" b="1" dirty="0" err="1" smtClean="0"/>
              <a:t>this</a:t>
            </a:r>
            <a:r>
              <a:rPr lang="fr-FR" sz="2000" b="1" dirty="0" smtClean="0"/>
              <a:t> talk…</a:t>
            </a:r>
            <a:endParaRPr lang="fr-FR" sz="2000" b="1" dirty="0"/>
          </a:p>
        </p:txBody>
      </p:sp>
      <p:sp>
        <p:nvSpPr>
          <p:cNvPr id="11" name="ZoneTexte 10"/>
          <p:cNvSpPr txBox="1"/>
          <p:nvPr/>
        </p:nvSpPr>
        <p:spPr>
          <a:xfrm>
            <a:off x="302209" y="4836425"/>
            <a:ext cx="564970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dirty="0" smtClean="0"/>
              <a:t>     as </a:t>
            </a:r>
            <a:r>
              <a:rPr lang="fr-FR" b="1" i="1" dirty="0" err="1" smtClean="0">
                <a:solidFill>
                  <a:srgbClr val="C00000"/>
                </a:solidFill>
              </a:rPr>
              <a:t>random</a:t>
            </a:r>
            <a:r>
              <a:rPr lang="fr-FR" b="1" i="1" dirty="0" smtClean="0">
                <a:solidFill>
                  <a:srgbClr val="C00000"/>
                </a:solidFill>
              </a:rPr>
              <a:t> </a:t>
            </a:r>
            <a:r>
              <a:rPr lang="fr-FR" b="1" i="1" dirty="0" err="1" smtClean="0">
                <a:solidFill>
                  <a:srgbClr val="C00000"/>
                </a:solidFill>
              </a:rPr>
              <a:t>features</a:t>
            </a:r>
            <a:r>
              <a:rPr lang="fr-FR" b="1" i="1" dirty="0" smtClean="0">
                <a:solidFill>
                  <a:srgbClr val="C00000"/>
                </a:solidFill>
              </a:rPr>
              <a:t> </a:t>
            </a:r>
            <a:r>
              <a:rPr lang="fr-FR" sz="1600" dirty="0" smtClean="0"/>
              <a:t>(</a:t>
            </a:r>
            <a:r>
              <a:rPr lang="fr-FR" sz="1600" dirty="0" err="1" smtClean="0"/>
              <a:t>random</a:t>
            </a:r>
            <a:r>
              <a:rPr lang="fr-FR" sz="1600" dirty="0" smtClean="0"/>
              <a:t> projection + non-</a:t>
            </a:r>
            <a:r>
              <a:rPr lang="fr-FR" sz="1600" dirty="0" err="1" smtClean="0"/>
              <a:t>linearity</a:t>
            </a:r>
            <a:r>
              <a:rPr lang="fr-FR" sz="1600" dirty="0" smtClean="0"/>
              <a:t>)</a:t>
            </a:r>
            <a:endParaRPr lang="fr-FR" dirty="0"/>
          </a:p>
          <a:p>
            <a:pPr marL="285750" indent="-285750">
              <a:buFontTx/>
              <a:buChar char="-"/>
            </a:pPr>
            <a:endParaRPr lang="fr-FR" dirty="0" smtClean="0"/>
          </a:p>
          <a:p>
            <a:pPr marL="285750" indent="-285750">
              <a:buFontTx/>
              <a:buChar char="-"/>
            </a:pPr>
            <a:r>
              <a:rPr lang="fr-FR" dirty="0" err="1" smtClean="0"/>
              <a:t>With</a:t>
            </a:r>
            <a:r>
              <a:rPr lang="fr-FR" dirty="0" smtClean="0"/>
              <a:t> </a:t>
            </a:r>
            <a:r>
              <a:rPr lang="fr-FR" dirty="0" err="1" smtClean="0"/>
              <a:t>LightOn</a:t>
            </a:r>
            <a:r>
              <a:rPr lang="fr-FR" dirty="0" smtClean="0"/>
              <a:t> </a:t>
            </a:r>
            <a:r>
              <a:rPr lang="fr-FR" dirty="0" err="1" smtClean="0"/>
              <a:t>optical</a:t>
            </a:r>
            <a:r>
              <a:rPr lang="fr-FR" dirty="0" smtClean="0"/>
              <a:t> </a:t>
            </a:r>
            <a:r>
              <a:rPr lang="fr-FR" dirty="0" err="1" smtClean="0"/>
              <a:t>technology</a:t>
            </a:r>
            <a:r>
              <a:rPr lang="fr-FR" dirty="0" smtClean="0"/>
              <a:t>:</a:t>
            </a:r>
          </a:p>
          <a:p>
            <a:pPr marL="742950" lvl="1" indent="-285750">
              <a:buFontTx/>
              <a:buChar char="-"/>
            </a:pPr>
            <a:r>
              <a:rPr lang="fr-FR" dirty="0" smtClean="0"/>
              <a:t>                                                     </a:t>
            </a:r>
            <a:r>
              <a:rPr lang="fr-FR" dirty="0" err="1" smtClean="0"/>
              <a:t>even</a:t>
            </a:r>
            <a:r>
              <a:rPr lang="fr-FR" dirty="0" smtClean="0"/>
              <a:t> for HD data</a:t>
            </a:r>
          </a:p>
          <a:p>
            <a:pPr marL="742950" lvl="1" indent="-285750">
              <a:buFontTx/>
              <a:buChar char="-"/>
            </a:pPr>
            <a:r>
              <a:rPr lang="fr-FR" dirty="0" err="1" smtClean="0"/>
              <a:t>Energy</a:t>
            </a:r>
            <a:r>
              <a:rPr lang="fr-FR" dirty="0" smtClean="0"/>
              <a:t> efficient</a:t>
            </a:r>
            <a:endParaRPr lang="fr-FR" dirty="0"/>
          </a:p>
        </p:txBody>
      </p:sp>
      <p:pic>
        <p:nvPicPr>
          <p:cNvPr id="26" name="Image 2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874" y="5740457"/>
            <a:ext cx="2613029" cy="254442"/>
          </a:xfrm>
          <a:prstGeom prst="rect">
            <a:avLst/>
          </a:prstGeom>
        </p:spPr>
      </p:pic>
      <p:pic>
        <p:nvPicPr>
          <p:cNvPr id="20" name="Image 19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035" y="4925312"/>
            <a:ext cx="188069" cy="210194"/>
          </a:xfrm>
          <a:prstGeom prst="rect">
            <a:avLst/>
          </a:prstGeom>
        </p:spPr>
      </p:pic>
      <p:grpSp>
        <p:nvGrpSpPr>
          <p:cNvPr id="22" name="Groupe 21"/>
          <p:cNvGrpSpPr/>
          <p:nvPr/>
        </p:nvGrpSpPr>
        <p:grpSpPr>
          <a:xfrm>
            <a:off x="6045738" y="4673112"/>
            <a:ext cx="2809701" cy="1191816"/>
            <a:chOff x="6045738" y="4673112"/>
            <a:chExt cx="2809701" cy="1191816"/>
          </a:xfrm>
        </p:grpSpPr>
        <p:sp>
          <p:nvSpPr>
            <p:cNvPr id="12" name="ZoneTexte 11"/>
            <p:cNvSpPr txBox="1"/>
            <p:nvPr/>
          </p:nvSpPr>
          <p:spPr>
            <a:xfrm>
              <a:off x="6045738" y="4673112"/>
              <a:ext cx="2809701" cy="1191816"/>
            </a:xfrm>
            <a:prstGeom prst="round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fr-FR" sz="1600" dirty="0" err="1" smtClean="0"/>
                <a:t>With</a:t>
              </a:r>
              <a:r>
                <a:rPr lang="fr-FR" sz="1600" dirty="0" smtClean="0"/>
                <a:t> high </a:t>
              </a:r>
              <a:r>
                <a:rPr lang="fr-FR" sz="1600" dirty="0" err="1" smtClean="0"/>
                <a:t>probability</a:t>
              </a:r>
              <a:r>
                <a:rPr lang="fr-FR" sz="1600" dirty="0" smtClean="0"/>
                <a:t>, </a:t>
              </a:r>
              <a:r>
                <a:rPr lang="fr-FR" sz="1600" dirty="0" err="1" smtClean="0"/>
                <a:t>approx</a:t>
              </a:r>
              <a:r>
                <a:rPr lang="fr-FR" sz="1600" dirty="0" smtClean="0"/>
                <a:t>. the </a:t>
              </a:r>
              <a:r>
                <a:rPr lang="fr-FR" sz="1600" b="1" dirty="0" err="1" smtClean="0">
                  <a:solidFill>
                    <a:srgbClr val="C00000"/>
                  </a:solidFill>
                </a:rPr>
                <a:t>kernel</a:t>
              </a:r>
              <a:r>
                <a:rPr lang="fr-FR" sz="1600" b="1" dirty="0" smtClean="0">
                  <a:solidFill>
                    <a:srgbClr val="C00000"/>
                  </a:solidFill>
                </a:rPr>
                <a:t> </a:t>
              </a:r>
              <a:r>
                <a:rPr lang="fr-FR" sz="1600" b="1" dirty="0" err="1" smtClean="0">
                  <a:solidFill>
                    <a:srgbClr val="C00000"/>
                  </a:solidFill>
                </a:rPr>
                <a:t>mean</a:t>
              </a:r>
              <a:r>
                <a:rPr lang="fr-FR" sz="1600" b="1" dirty="0" smtClean="0">
                  <a:solidFill>
                    <a:srgbClr val="C00000"/>
                  </a:solidFill>
                </a:rPr>
                <a:t> </a:t>
              </a:r>
              <a:r>
                <a:rPr lang="fr-FR" sz="1400" i="1" dirty="0" smtClean="0">
                  <a:solidFill>
                    <a:schemeClr val="tx1"/>
                  </a:solidFill>
                </a:rPr>
                <a:t>(</a:t>
              </a:r>
              <a:r>
                <a:rPr lang="fr-FR" sz="1400" i="1" dirty="0" err="1" smtClean="0">
                  <a:solidFill>
                    <a:schemeClr val="tx1"/>
                  </a:solidFill>
                </a:rPr>
                <a:t>Gretton</a:t>
              </a:r>
              <a:r>
                <a:rPr lang="fr-FR" sz="1400" i="1" dirty="0" smtClean="0">
                  <a:solidFill>
                    <a:schemeClr val="tx1"/>
                  </a:solidFill>
                </a:rPr>
                <a:t> 2008)</a:t>
              </a:r>
              <a:r>
                <a:rPr lang="fr-FR" sz="1600" dirty="0" smtClean="0"/>
                <a:t>: </a:t>
              </a:r>
              <a:r>
                <a:rPr lang="fr-FR" sz="1600" dirty="0" err="1" smtClean="0"/>
                <a:t>contains</a:t>
              </a:r>
              <a:r>
                <a:rPr lang="fr-FR" sz="1600" dirty="0" smtClean="0"/>
                <a:t> </a:t>
              </a:r>
              <a:r>
                <a:rPr lang="fr-FR" sz="1600" b="1" i="1" dirty="0" smtClean="0">
                  <a:solidFill>
                    <a:srgbClr val="C00000"/>
                  </a:solidFill>
                </a:rPr>
                <a:t>all info.</a:t>
              </a:r>
              <a:r>
                <a:rPr lang="fr-FR" sz="1600" dirty="0" smtClean="0"/>
                <a:t> about </a:t>
              </a:r>
              <a:r>
                <a:rPr lang="fr-FR" sz="1600" dirty="0" err="1" smtClean="0"/>
                <a:t>distrib</a:t>
              </a:r>
              <a:r>
                <a:rPr lang="fr-FR" sz="1600" dirty="0" smtClean="0"/>
                <a:t>. </a:t>
              </a:r>
              <a:r>
                <a:rPr lang="fr-FR" sz="1600" dirty="0"/>
                <a:t>o</a:t>
              </a:r>
              <a:r>
                <a:rPr lang="fr-FR" sz="1600" dirty="0" smtClean="0"/>
                <a:t>f</a:t>
              </a:r>
            </a:p>
          </p:txBody>
        </p:sp>
        <p:pic>
          <p:nvPicPr>
            <p:cNvPr id="21" name="Image 20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11619" y="5540741"/>
              <a:ext cx="210286" cy="172190"/>
            </a:xfrm>
            <a:prstGeom prst="rect">
              <a:avLst/>
            </a:prstGeom>
          </p:spPr>
        </p:pic>
      </p:grpSp>
      <p:sp>
        <p:nvSpPr>
          <p:cNvPr id="38" name="ZoneTexte 37"/>
          <p:cNvSpPr txBox="1"/>
          <p:nvPr/>
        </p:nvSpPr>
        <p:spPr>
          <a:xfrm>
            <a:off x="7166518" y="6536939"/>
            <a:ext cx="18436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3/9</a:t>
            </a:r>
            <a:endParaRPr lang="fr-FR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6516062" y="4401551"/>
            <a:ext cx="20446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i="1" dirty="0" smtClean="0"/>
              <a:t>For the </a:t>
            </a:r>
            <a:r>
              <a:rPr lang="fr-FR" sz="1400" i="1" dirty="0" err="1" smtClean="0"/>
              <a:t>mathematicians</a:t>
            </a:r>
            <a:r>
              <a:rPr lang="fr-FR" sz="1400" i="1" dirty="0" smtClean="0"/>
              <a:t>…</a:t>
            </a:r>
            <a:endParaRPr lang="fr-FR" sz="1400" i="1" dirty="0"/>
          </a:p>
        </p:txBody>
      </p:sp>
    </p:spTree>
    <p:extLst>
      <p:ext uri="{BB962C8B-B14F-4D97-AF65-F5344CB8AC3E}">
        <p14:creationId xmlns:p14="http://schemas.microsoft.com/office/powerpoint/2010/main" val="3008563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7" grpId="0" animBg="1"/>
      <p:bldP spid="41" grpId="0"/>
      <p:bldP spid="11" grpId="0"/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Application 1: Sketch </a:t>
            </a:r>
            <a:r>
              <a:rPr lang="fr-FR" dirty="0" err="1" smtClean="0"/>
              <a:t>clustering</a:t>
            </a:r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Nicolas Keriven</a:t>
            </a:r>
            <a:endParaRPr lang="fr-FR" dirty="0"/>
          </a:p>
        </p:txBody>
      </p:sp>
      <p:sp>
        <p:nvSpPr>
          <p:cNvPr id="20" name="ZoneTexte 19"/>
          <p:cNvSpPr txBox="1"/>
          <p:nvPr/>
        </p:nvSpPr>
        <p:spPr>
          <a:xfrm>
            <a:off x="209326" y="5726532"/>
            <a:ext cx="8907773" cy="677108"/>
          </a:xfrm>
          <a:prstGeom prst="rect">
            <a:avLst/>
          </a:prstGeom>
          <a:noFill/>
          <a:ln w="28575"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2000" b="1" dirty="0" err="1" smtClean="0">
                <a:solidFill>
                  <a:srgbClr val="C00000"/>
                </a:solidFill>
              </a:rPr>
              <a:t>Greedy</a:t>
            </a:r>
            <a:r>
              <a:rPr lang="fr-FR" sz="2000" b="1" dirty="0" smtClean="0">
                <a:solidFill>
                  <a:srgbClr val="C00000"/>
                </a:solidFill>
              </a:rPr>
              <a:t> </a:t>
            </a:r>
            <a:r>
              <a:rPr lang="fr-FR" sz="2000" b="1" dirty="0" err="1" smtClean="0">
                <a:solidFill>
                  <a:srgbClr val="C00000"/>
                </a:solidFill>
              </a:rPr>
              <a:t>heuristic</a:t>
            </a:r>
            <a:r>
              <a:rPr lang="fr-FR" sz="2000" b="1" dirty="0" smtClean="0">
                <a:solidFill>
                  <a:srgbClr val="C00000"/>
                </a:solidFill>
              </a:rPr>
              <a:t> for moment </a:t>
            </a:r>
            <a:r>
              <a:rPr lang="fr-FR" sz="2000" b="1" dirty="0" err="1" smtClean="0">
                <a:solidFill>
                  <a:srgbClr val="C00000"/>
                </a:solidFill>
              </a:rPr>
              <a:t>matching</a:t>
            </a:r>
            <a:r>
              <a:rPr lang="fr-FR" sz="2000" b="1" dirty="0" smtClean="0">
                <a:solidFill>
                  <a:schemeClr val="tx1"/>
                </a:solidFill>
              </a:rPr>
              <a:t>: Compressive Learning OMPR (CL-OMPR) </a:t>
            </a:r>
            <a:r>
              <a:rPr lang="fr-FR" i="1" dirty="0" smtClean="0">
                <a:solidFill>
                  <a:schemeClr val="tx1"/>
                </a:solidFill>
              </a:rPr>
              <a:t>[Keriven 2016]</a:t>
            </a:r>
            <a:endParaRPr lang="fr-FR" sz="2000" i="1" dirty="0" smtClean="0">
              <a:solidFill>
                <a:schemeClr val="tx1"/>
              </a:solidFill>
            </a:endParaRPr>
          </a:p>
        </p:txBody>
      </p:sp>
      <p:sp>
        <p:nvSpPr>
          <p:cNvPr id="27" name="Espace réservé de la date 4"/>
          <p:cNvSpPr>
            <a:spLocks noGrp="1"/>
          </p:cNvSpPr>
          <p:nvPr>
            <p:ph type="dt" sz="half" idx="2"/>
          </p:nvPr>
        </p:nvSpPr>
        <p:spPr>
          <a:xfrm>
            <a:off x="628650" y="6492877"/>
            <a:ext cx="2057400" cy="365125"/>
          </a:xfrm>
        </p:spPr>
        <p:txBody>
          <a:bodyPr/>
          <a:lstStyle/>
          <a:p>
            <a:r>
              <a:rPr lang="fr-FR" dirty="0" smtClean="0"/>
              <a:t>12/10/2017</a:t>
            </a:r>
            <a:endParaRPr lang="fr-FR" dirty="0"/>
          </a:p>
        </p:txBody>
      </p:sp>
      <p:cxnSp>
        <p:nvCxnSpPr>
          <p:cNvPr id="21" name="Connecteur droit avec flèche 20"/>
          <p:cNvCxnSpPr/>
          <p:nvPr/>
        </p:nvCxnSpPr>
        <p:spPr>
          <a:xfrm>
            <a:off x="2672835" y="1652706"/>
            <a:ext cx="1076227" cy="0"/>
          </a:xfrm>
          <a:prstGeom prst="straightConnector1">
            <a:avLst/>
          </a:prstGeom>
          <a:ln w="127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2" name="Imag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568" y="1025131"/>
            <a:ext cx="1622904" cy="1336509"/>
          </a:xfrm>
          <a:prstGeom prst="rect">
            <a:avLst/>
          </a:prstGeom>
        </p:spPr>
      </p:pic>
      <p:cxnSp>
        <p:nvCxnSpPr>
          <p:cNvPr id="25" name="Connecteur droit avec flèche 24"/>
          <p:cNvCxnSpPr/>
          <p:nvPr/>
        </p:nvCxnSpPr>
        <p:spPr>
          <a:xfrm>
            <a:off x="5167904" y="1636080"/>
            <a:ext cx="1454907" cy="0"/>
          </a:xfrm>
          <a:prstGeom prst="straightConnector1">
            <a:avLst/>
          </a:prstGeom>
          <a:ln w="127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8" name="Image 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465" y="1023622"/>
            <a:ext cx="1622882" cy="1336491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7024" y="1526601"/>
            <a:ext cx="1212481" cy="252210"/>
          </a:xfrm>
          <a:prstGeom prst="rect">
            <a:avLst/>
          </a:prstGeom>
        </p:spPr>
      </p:pic>
      <p:sp>
        <p:nvSpPr>
          <p:cNvPr id="30" name="ZoneTexte 29"/>
          <p:cNvSpPr txBox="1"/>
          <p:nvPr/>
        </p:nvSpPr>
        <p:spPr>
          <a:xfrm>
            <a:off x="5033901" y="1209933"/>
            <a:ext cx="17272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i="1" dirty="0"/>
              <a:t>M</a:t>
            </a:r>
            <a:r>
              <a:rPr lang="fr-FR" sz="1600" i="1" dirty="0" smtClean="0"/>
              <a:t>oment </a:t>
            </a:r>
            <a:r>
              <a:rPr lang="fr-FR" sz="1600" i="1" dirty="0" err="1" smtClean="0"/>
              <a:t>matching</a:t>
            </a:r>
            <a:endParaRPr lang="fr-FR" sz="1600" i="1" dirty="0"/>
          </a:p>
        </p:txBody>
      </p:sp>
      <p:sp>
        <p:nvSpPr>
          <p:cNvPr id="31" name="ZoneTexte 30"/>
          <p:cNvSpPr txBox="1"/>
          <p:nvPr/>
        </p:nvSpPr>
        <p:spPr>
          <a:xfrm>
            <a:off x="2724845" y="1240538"/>
            <a:ext cx="1078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Sketching</a:t>
            </a:r>
            <a:endParaRPr lang="fr-FR" dirty="0"/>
          </a:p>
        </p:txBody>
      </p:sp>
      <p:sp>
        <p:nvSpPr>
          <p:cNvPr id="8" name="ZoneTexte 7"/>
          <p:cNvSpPr txBox="1"/>
          <p:nvPr/>
        </p:nvSpPr>
        <p:spPr>
          <a:xfrm>
            <a:off x="288590" y="2464161"/>
            <a:ext cx="6293011" cy="224742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b="1" dirty="0" err="1" smtClean="0"/>
              <a:t>Theorem</a:t>
            </a:r>
            <a:r>
              <a:rPr lang="fr-FR" b="1" dirty="0" smtClean="0"/>
              <a:t> </a:t>
            </a:r>
            <a:r>
              <a:rPr lang="fr-FR" dirty="0"/>
              <a:t>[</a:t>
            </a:r>
            <a:r>
              <a:rPr lang="fr-FR" dirty="0" err="1" smtClean="0"/>
              <a:t>Gribonval</a:t>
            </a:r>
            <a:r>
              <a:rPr lang="fr-FR" dirty="0" smtClean="0"/>
              <a:t>, Blanchard, K., </a:t>
            </a:r>
            <a:r>
              <a:rPr lang="fr-FR" dirty="0" err="1" smtClean="0"/>
              <a:t>Traonmilin</a:t>
            </a:r>
            <a:r>
              <a:rPr lang="fr-FR" dirty="0" smtClean="0"/>
              <a:t> 2017]</a:t>
            </a:r>
          </a:p>
          <a:p>
            <a:endParaRPr lang="fr-FR" dirty="0"/>
          </a:p>
          <a:p>
            <a:r>
              <a:rPr lang="fr-FR" dirty="0" err="1" smtClean="0"/>
              <a:t>With</a:t>
            </a:r>
            <a:r>
              <a:rPr lang="fr-FR" dirty="0" smtClean="0"/>
              <a:t> </a:t>
            </a:r>
            <a:r>
              <a:rPr lang="fr-FR" b="1" dirty="0" err="1" smtClean="0"/>
              <a:t>sufficiently</a:t>
            </a:r>
            <a:r>
              <a:rPr lang="fr-FR" b="1" dirty="0" smtClean="0"/>
              <a:t> </a:t>
            </a:r>
            <a:r>
              <a:rPr lang="fr-FR" b="1" dirty="0" err="1" smtClean="0"/>
              <a:t>many</a:t>
            </a:r>
            <a:r>
              <a:rPr lang="fr-FR" b="1" dirty="0" smtClean="0"/>
              <a:t> </a:t>
            </a:r>
            <a:r>
              <a:rPr lang="fr-FR" b="1" dirty="0" err="1" smtClean="0"/>
              <a:t>random</a:t>
            </a:r>
            <a:r>
              <a:rPr lang="fr-FR" b="1" dirty="0" smtClean="0"/>
              <a:t> </a:t>
            </a:r>
            <a:r>
              <a:rPr lang="fr-FR" b="1" dirty="0" err="1" smtClean="0"/>
              <a:t>features</a:t>
            </a:r>
            <a:r>
              <a:rPr lang="fr-FR" dirty="0" smtClean="0"/>
              <a:t>, </a:t>
            </a:r>
            <a:r>
              <a:rPr lang="fr-FR" dirty="0" err="1" smtClean="0"/>
              <a:t>with</a:t>
            </a:r>
            <a:r>
              <a:rPr lang="fr-FR" dirty="0" smtClean="0"/>
              <a:t> high </a:t>
            </a:r>
            <a:r>
              <a:rPr lang="fr-FR" dirty="0" err="1" smtClean="0"/>
              <a:t>probability</a:t>
            </a:r>
            <a:r>
              <a:rPr lang="fr-FR" dirty="0" smtClean="0"/>
              <a:t> the moment </a:t>
            </a:r>
            <a:r>
              <a:rPr lang="fr-FR" dirty="0" err="1" smtClean="0"/>
              <a:t>matching</a:t>
            </a:r>
            <a:r>
              <a:rPr lang="fr-FR" dirty="0" smtClean="0"/>
              <a:t> </a:t>
            </a:r>
            <a:r>
              <a:rPr lang="fr-FR" dirty="0" err="1" smtClean="0"/>
              <a:t>method</a:t>
            </a:r>
            <a:r>
              <a:rPr lang="fr-FR" dirty="0" smtClean="0"/>
              <a:t>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  <a:r>
              <a:rPr lang="fr-FR" dirty="0" err="1" smtClean="0"/>
              <a:t>successful</a:t>
            </a:r>
            <a:r>
              <a:rPr lang="fr-FR" dirty="0" smtClean="0"/>
              <a:t> for</a:t>
            </a:r>
          </a:p>
          <a:p>
            <a:pPr marL="285750" indent="-285750">
              <a:buFontTx/>
              <a:buChar char="-"/>
            </a:pPr>
            <a:r>
              <a:rPr lang="fr-FR" b="1" dirty="0" smtClean="0"/>
              <a:t>K-</a:t>
            </a:r>
            <a:r>
              <a:rPr lang="fr-FR" b="1" dirty="0" err="1" smtClean="0"/>
              <a:t>means</a:t>
            </a:r>
            <a:r>
              <a:rPr lang="fr-FR" dirty="0" smtClean="0"/>
              <a:t> (mixtures of </a:t>
            </a:r>
            <a:r>
              <a:rPr lang="fr-FR" dirty="0" err="1" smtClean="0"/>
              <a:t>Diracs</a:t>
            </a:r>
            <a:r>
              <a:rPr lang="fr-FR" dirty="0" smtClean="0"/>
              <a:t>)</a:t>
            </a:r>
          </a:p>
          <a:p>
            <a:pPr marL="285750" indent="-285750">
              <a:buFontTx/>
              <a:buChar char="-"/>
            </a:pPr>
            <a:r>
              <a:rPr lang="fr-FR" b="1" dirty="0" smtClean="0"/>
              <a:t>Mixture </a:t>
            </a:r>
            <a:r>
              <a:rPr lang="fr-FR" b="1" dirty="0" err="1" smtClean="0"/>
              <a:t>models</a:t>
            </a:r>
            <a:r>
              <a:rPr lang="fr-FR" b="1" dirty="0" smtClean="0"/>
              <a:t> </a:t>
            </a:r>
            <a:r>
              <a:rPr lang="fr-FR" b="1" dirty="0" err="1" smtClean="0"/>
              <a:t>learning</a:t>
            </a:r>
            <a:r>
              <a:rPr lang="fr-FR" dirty="0" smtClean="0"/>
              <a:t> (GMM,…)</a:t>
            </a:r>
          </a:p>
          <a:p>
            <a:pPr marL="285750" indent="-285750">
              <a:buFontTx/>
              <a:buChar char="-"/>
            </a:pPr>
            <a:endParaRPr lang="fr-FR" dirty="0"/>
          </a:p>
        </p:txBody>
      </p:sp>
      <p:sp>
        <p:nvSpPr>
          <p:cNvPr id="15" name="ZoneTexte 14"/>
          <p:cNvSpPr txBox="1"/>
          <p:nvPr/>
        </p:nvSpPr>
        <p:spPr>
          <a:xfrm>
            <a:off x="7166518" y="6536939"/>
            <a:ext cx="18436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4/9</a:t>
            </a:r>
            <a:endParaRPr lang="fr-FR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489999" y="4897234"/>
            <a:ext cx="8346429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b="1" dirty="0" smtClean="0"/>
              <a:t>Proof</a:t>
            </a:r>
            <a:r>
              <a:rPr lang="fr-FR" dirty="0" smtClean="0"/>
              <a:t>: information-</a:t>
            </a:r>
            <a:r>
              <a:rPr lang="fr-FR" dirty="0" err="1" smtClean="0"/>
              <a:t>preservation</a:t>
            </a:r>
            <a:r>
              <a:rPr lang="fr-FR" dirty="0" smtClean="0"/>
              <a:t> techniques on the </a:t>
            </a:r>
            <a:r>
              <a:rPr lang="fr-FR" i="1" dirty="0" err="1" smtClean="0"/>
              <a:t>probability</a:t>
            </a:r>
            <a:r>
              <a:rPr lang="fr-FR" i="1" dirty="0" smtClean="0"/>
              <a:t> distribution</a:t>
            </a:r>
            <a:r>
              <a:rPr lang="fr-FR" dirty="0" smtClean="0"/>
              <a:t> of the data. 		</a:t>
            </a:r>
            <a:r>
              <a:rPr lang="fr-FR" i="1" dirty="0" err="1" smtClean="0"/>
              <a:t>Infinite-dimensional</a:t>
            </a:r>
            <a:r>
              <a:rPr lang="fr-FR" dirty="0" smtClean="0"/>
              <a:t> </a:t>
            </a:r>
            <a:r>
              <a:rPr lang="fr-FR" dirty="0" err="1" smtClean="0"/>
              <a:t>analysis</a:t>
            </a:r>
            <a:r>
              <a:rPr lang="fr-FR" dirty="0" smtClean="0"/>
              <a:t> !</a:t>
            </a:r>
            <a:endParaRPr lang="fr-FR" dirty="0"/>
          </a:p>
        </p:txBody>
      </p:sp>
      <p:sp>
        <p:nvSpPr>
          <p:cNvPr id="6" name="ZoneTexte 5"/>
          <p:cNvSpPr txBox="1"/>
          <p:nvPr/>
        </p:nvSpPr>
        <p:spPr>
          <a:xfrm>
            <a:off x="6951749" y="2646255"/>
            <a:ext cx="1650383" cy="8309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sz="1600" i="1" dirty="0" err="1" smtClean="0"/>
              <a:t>Modelisation</a:t>
            </a:r>
            <a:r>
              <a:rPr lang="fr-FR" sz="1600" i="1" dirty="0" smtClean="0"/>
              <a:t> of the </a:t>
            </a:r>
            <a:r>
              <a:rPr lang="fr-FR" sz="1600" b="1" i="1" dirty="0" smtClean="0"/>
              <a:t>distribution</a:t>
            </a:r>
            <a:r>
              <a:rPr lang="fr-FR" sz="1600" i="1" dirty="0" smtClean="0"/>
              <a:t> of the data.</a:t>
            </a:r>
            <a:endParaRPr lang="fr-FR" sz="1600" i="1" dirty="0"/>
          </a:p>
        </p:txBody>
      </p:sp>
    </p:spTree>
    <p:extLst>
      <p:ext uri="{BB962C8B-B14F-4D97-AF65-F5344CB8AC3E}">
        <p14:creationId xmlns:p14="http://schemas.microsoft.com/office/powerpoint/2010/main" val="3638893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30" grpId="0"/>
      <p:bldP spid="31" grpId="0"/>
      <p:bldP spid="8" grpId="0" animBg="1"/>
      <p:bldP spid="3" grpId="0" animBg="1"/>
      <p:bldP spid="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263221" y="824016"/>
            <a:ext cx="6805964" cy="538559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ZoneTexte 28"/>
          <p:cNvSpPr txBox="1"/>
          <p:nvPr/>
        </p:nvSpPr>
        <p:spPr>
          <a:xfrm>
            <a:off x="174567" y="824016"/>
            <a:ext cx="3125586" cy="2831544"/>
          </a:xfrm>
          <a:prstGeom prst="rect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b="1" dirty="0" smtClean="0"/>
              <a:t>Mixture of </a:t>
            </a:r>
            <a:r>
              <a:rPr lang="fr-FR" b="1" dirty="0" err="1" smtClean="0"/>
              <a:t>Diracs</a:t>
            </a:r>
            <a:r>
              <a:rPr lang="fr-FR" b="1" dirty="0" smtClean="0"/>
              <a:t> = k-</a:t>
            </a:r>
            <a:r>
              <a:rPr lang="fr-FR" b="1" dirty="0" err="1" smtClean="0"/>
              <a:t>means</a:t>
            </a:r>
            <a:endParaRPr lang="fr-FR" b="1" dirty="0" smtClean="0"/>
          </a:p>
          <a:p>
            <a:pPr algn="ctr"/>
            <a:endParaRPr lang="fr-FR" sz="2000" b="1" dirty="0"/>
          </a:p>
          <a:p>
            <a:pPr algn="ctr"/>
            <a:endParaRPr lang="fr-FR" sz="2000" b="1" dirty="0" smtClean="0"/>
          </a:p>
          <a:p>
            <a:pPr algn="ctr"/>
            <a:endParaRPr lang="fr-FR" sz="2000" b="1" dirty="0"/>
          </a:p>
          <a:p>
            <a:pPr algn="ctr"/>
            <a:endParaRPr lang="fr-FR" sz="2000" b="1" dirty="0" smtClean="0"/>
          </a:p>
          <a:p>
            <a:pPr algn="ctr"/>
            <a:endParaRPr lang="fr-FR" sz="2000" b="1" dirty="0"/>
          </a:p>
          <a:p>
            <a:pPr algn="ctr"/>
            <a:endParaRPr lang="fr-FR" sz="2000" b="1" dirty="0" smtClean="0"/>
          </a:p>
          <a:p>
            <a:pPr algn="ctr"/>
            <a:endParaRPr lang="fr-FR" sz="2000" b="1" dirty="0"/>
          </a:p>
          <a:p>
            <a:pPr algn="ctr"/>
            <a:endParaRPr lang="fr-FR" sz="2000" b="1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Result</a:t>
            </a:r>
            <a:r>
              <a:rPr lang="fr-FR" dirty="0" smtClean="0"/>
              <a:t>: Compressive k-</a:t>
            </a:r>
            <a:r>
              <a:rPr lang="fr-FR" dirty="0" err="1" smtClean="0"/>
              <a:t>means</a:t>
            </a:r>
            <a:r>
              <a:rPr lang="fr-FR" dirty="0" smtClean="0"/>
              <a:t> </a:t>
            </a:r>
            <a:r>
              <a:rPr lang="fr-FR" sz="2800" dirty="0" smtClean="0"/>
              <a:t>[Keriven et al 2017]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Nicolas Keriven</a:t>
            </a:r>
            <a:endParaRPr lang="fr-FR" dirty="0"/>
          </a:p>
        </p:txBody>
      </p:sp>
      <p:pic>
        <p:nvPicPr>
          <p:cNvPr id="17" name="Imag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200" y="1249200"/>
            <a:ext cx="2936643" cy="2372652"/>
          </a:xfrm>
          <a:prstGeom prst="rect">
            <a:avLst/>
          </a:prstGeom>
        </p:spPr>
      </p:pic>
      <p:pic>
        <p:nvPicPr>
          <p:cNvPr id="24" name="Image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0169" y="2550405"/>
            <a:ext cx="5161550" cy="3393079"/>
          </a:xfrm>
          <a:prstGeom prst="rect">
            <a:avLst/>
          </a:prstGeom>
        </p:spPr>
      </p:pic>
      <p:sp>
        <p:nvSpPr>
          <p:cNvPr id="25" name="ZoneTexte 24"/>
          <p:cNvSpPr txBox="1"/>
          <p:nvPr/>
        </p:nvSpPr>
        <p:spPr>
          <a:xfrm>
            <a:off x="3640169" y="1020750"/>
            <a:ext cx="3549535" cy="892552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sz="2000" b="1" i="1" dirty="0" smtClean="0"/>
              <a:t>Application: Spectral </a:t>
            </a:r>
            <a:r>
              <a:rPr lang="fr-FR" sz="2000" b="1" i="1" dirty="0" err="1" smtClean="0"/>
              <a:t>clustering</a:t>
            </a:r>
            <a:r>
              <a:rPr lang="fr-FR" sz="2000" b="1" i="1" dirty="0" smtClean="0"/>
              <a:t> </a:t>
            </a:r>
            <a:r>
              <a:rPr lang="fr-FR" i="1" dirty="0" smtClean="0"/>
              <a:t>for MNIST classification </a:t>
            </a:r>
            <a:r>
              <a:rPr lang="fr-FR" sz="1600" i="1" dirty="0" smtClean="0"/>
              <a:t>[</a:t>
            </a:r>
            <a:r>
              <a:rPr lang="fr-FR" sz="1600" i="1" dirty="0" err="1" smtClean="0"/>
              <a:t>Uw</a:t>
            </a:r>
            <a:r>
              <a:rPr lang="fr-FR" sz="1600" i="1" dirty="0" smtClean="0"/>
              <a:t> 2001]</a:t>
            </a:r>
            <a:endParaRPr lang="fr-FR" sz="1400" i="1" dirty="0" smtClean="0"/>
          </a:p>
          <a:p>
            <a:endParaRPr lang="fr-FR" sz="1400" i="1" dirty="0" smtClean="0"/>
          </a:p>
        </p:txBody>
      </p:sp>
      <p:sp>
        <p:nvSpPr>
          <p:cNvPr id="11" name="ZoneTexte 10"/>
          <p:cNvSpPr txBox="1"/>
          <p:nvPr/>
        </p:nvSpPr>
        <p:spPr>
          <a:xfrm>
            <a:off x="2263221" y="4152226"/>
            <a:ext cx="1302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>
                <a:solidFill>
                  <a:srgbClr val="C00000"/>
                </a:solidFill>
              </a:rPr>
              <a:t>Classif</a:t>
            </a:r>
            <a:r>
              <a:rPr lang="fr-FR" i="1" dirty="0" smtClean="0">
                <a:solidFill>
                  <a:srgbClr val="C00000"/>
                </a:solidFill>
              </a:rPr>
              <a:t>. Perf.</a:t>
            </a:r>
            <a:endParaRPr lang="fr-FR" i="1" dirty="0">
              <a:solidFill>
                <a:srgbClr val="C00000"/>
              </a:solidFill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9961" y="1059232"/>
            <a:ext cx="1456781" cy="1092586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132695" y="4909042"/>
            <a:ext cx="3337466" cy="119181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sz="1600" dirty="0" smtClean="0"/>
              <a:t>1 </a:t>
            </a:r>
            <a:r>
              <a:rPr lang="fr-FR" sz="1600" dirty="0" err="1" smtClean="0"/>
              <a:t>order</a:t>
            </a:r>
            <a:r>
              <a:rPr lang="fr-FR" sz="1600" dirty="0" smtClean="0"/>
              <a:t> of magnitude </a:t>
            </a:r>
            <a:r>
              <a:rPr lang="fr-FR" sz="1600" dirty="0" err="1" smtClean="0"/>
              <a:t>faster</a:t>
            </a:r>
            <a:r>
              <a:rPr lang="fr-FR" sz="1600" dirty="0" smtClean="0"/>
              <a:t> </a:t>
            </a:r>
            <a:r>
              <a:rPr lang="fr-FR" sz="1600" dirty="0" err="1" smtClean="0"/>
              <a:t>than</a:t>
            </a:r>
            <a:r>
              <a:rPr lang="fr-FR" sz="1600" dirty="0" smtClean="0"/>
              <a:t> k-</a:t>
            </a:r>
            <a:r>
              <a:rPr lang="fr-FR" sz="1600" dirty="0" err="1" smtClean="0"/>
              <a:t>means</a:t>
            </a:r>
            <a:endParaRPr lang="fr-FR" sz="1600" dirty="0" smtClean="0"/>
          </a:p>
          <a:p>
            <a:pPr marL="285750" indent="-285750">
              <a:buFontTx/>
              <a:buChar char="-"/>
            </a:pPr>
            <a:r>
              <a:rPr lang="fr-FR" sz="1600" dirty="0"/>
              <a:t>4</a:t>
            </a:r>
            <a:r>
              <a:rPr lang="fr-FR" sz="1600" dirty="0" smtClean="0"/>
              <a:t> </a:t>
            </a:r>
            <a:r>
              <a:rPr lang="fr-FR" sz="1600" dirty="0" err="1" smtClean="0"/>
              <a:t>orders</a:t>
            </a:r>
            <a:r>
              <a:rPr lang="fr-FR" sz="1600" dirty="0" smtClean="0"/>
              <a:t> of magnitude more memory efficient</a:t>
            </a:r>
          </a:p>
        </p:txBody>
      </p:sp>
      <p:sp>
        <p:nvSpPr>
          <p:cNvPr id="13" name="ZoneTexte 12"/>
          <p:cNvSpPr txBox="1"/>
          <p:nvPr/>
        </p:nvSpPr>
        <p:spPr>
          <a:xfrm>
            <a:off x="7166518" y="6536939"/>
            <a:ext cx="18436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5/9</a:t>
            </a:r>
            <a:endParaRPr lang="fr-FR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340430" y="4570488"/>
            <a:ext cx="16553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i="1" dirty="0" smtClean="0"/>
              <a:t>On </a:t>
            </a:r>
            <a:r>
              <a:rPr lang="fr-FR" sz="1600" i="1" dirty="0" err="1" smtClean="0"/>
              <a:t>this</a:t>
            </a:r>
            <a:r>
              <a:rPr lang="fr-FR" sz="1600" i="1" dirty="0" smtClean="0"/>
              <a:t> </a:t>
            </a:r>
            <a:r>
              <a:rPr lang="fr-FR" sz="1600" i="1" dirty="0" err="1" smtClean="0"/>
              <a:t>example</a:t>
            </a:r>
            <a:r>
              <a:rPr lang="fr-FR" sz="1600" i="1" dirty="0" smtClean="0"/>
              <a:t>…</a:t>
            </a:r>
            <a:endParaRPr lang="fr-FR" sz="1600" i="1" dirty="0"/>
          </a:p>
        </p:txBody>
      </p:sp>
    </p:spTree>
    <p:extLst>
      <p:ext uri="{BB962C8B-B14F-4D97-AF65-F5344CB8AC3E}">
        <p14:creationId xmlns:p14="http://schemas.microsoft.com/office/powerpoint/2010/main" val="682830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5" grpId="0" animBg="1"/>
      <p:bldP spid="11" grpId="0"/>
      <p:bldP spid="6" grpId="0" animBg="1"/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ZoneTexte 26"/>
          <p:cNvSpPr txBox="1"/>
          <p:nvPr/>
        </p:nvSpPr>
        <p:spPr>
          <a:xfrm>
            <a:off x="174567" y="824016"/>
            <a:ext cx="3125586" cy="2862322"/>
          </a:xfrm>
          <a:prstGeom prst="rect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2000" b="1" dirty="0" smtClean="0"/>
              <a:t>GMM</a:t>
            </a:r>
          </a:p>
          <a:p>
            <a:pPr algn="ctr"/>
            <a:endParaRPr lang="fr-FR" sz="2000" b="1" dirty="0"/>
          </a:p>
          <a:p>
            <a:pPr algn="ctr"/>
            <a:endParaRPr lang="fr-FR" sz="2000" b="1" dirty="0" smtClean="0"/>
          </a:p>
          <a:p>
            <a:pPr algn="ctr"/>
            <a:endParaRPr lang="fr-FR" sz="2000" b="1" dirty="0"/>
          </a:p>
          <a:p>
            <a:pPr algn="ctr"/>
            <a:endParaRPr lang="fr-FR" sz="2000" b="1" dirty="0" smtClean="0"/>
          </a:p>
          <a:p>
            <a:pPr algn="ctr"/>
            <a:endParaRPr lang="fr-FR" sz="2000" b="1" dirty="0"/>
          </a:p>
          <a:p>
            <a:pPr algn="ctr"/>
            <a:endParaRPr lang="fr-FR" sz="2000" b="1" dirty="0" smtClean="0"/>
          </a:p>
          <a:p>
            <a:pPr algn="ctr"/>
            <a:endParaRPr lang="fr-FR" sz="2000" b="1" dirty="0"/>
          </a:p>
          <a:p>
            <a:pPr algn="ctr"/>
            <a:endParaRPr lang="fr-FR" sz="2000" b="1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Gaussian</a:t>
            </a:r>
            <a:r>
              <a:rPr lang="fr-FR" dirty="0" smtClean="0"/>
              <a:t> mixture </a:t>
            </a:r>
            <a:r>
              <a:rPr lang="fr-FR" dirty="0" err="1" smtClean="0"/>
              <a:t>models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Nicolas Keriven</a:t>
            </a:r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6169" y="1102458"/>
            <a:ext cx="3929419" cy="3162456"/>
          </a:xfrm>
          <a:prstGeom prst="rect">
            <a:avLst/>
          </a:prstGeom>
        </p:spPr>
      </p:pic>
      <p:sp>
        <p:nvSpPr>
          <p:cNvPr id="14" name="ZoneTexte 13"/>
          <p:cNvSpPr txBox="1"/>
          <p:nvPr/>
        </p:nvSpPr>
        <p:spPr>
          <a:xfrm>
            <a:off x="5816940" y="814117"/>
            <a:ext cx="1295546" cy="338554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fr-FR" sz="1600" dirty="0" smtClean="0"/>
              <a:t>d = 10, </a:t>
            </a:r>
            <a:r>
              <a:rPr lang="fr-FR" sz="1600" b="1" dirty="0" smtClean="0"/>
              <a:t>k = 20</a:t>
            </a:r>
            <a:endParaRPr lang="fr-FR" sz="1600" dirty="0"/>
          </a:p>
        </p:txBody>
      </p:sp>
      <p:sp>
        <p:nvSpPr>
          <p:cNvPr id="26" name="ZoneTexte 25"/>
          <p:cNvSpPr txBox="1"/>
          <p:nvPr/>
        </p:nvSpPr>
        <p:spPr>
          <a:xfrm>
            <a:off x="5613358" y="4041323"/>
            <a:ext cx="17027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FR" i="1" dirty="0" smtClean="0">
                <a:solidFill>
                  <a:srgbClr val="C00000"/>
                </a:solidFill>
              </a:rPr>
              <a:t>Size of </a:t>
            </a:r>
            <a:r>
              <a:rPr lang="fr-FR" i="1" dirty="0" err="1" smtClean="0">
                <a:solidFill>
                  <a:srgbClr val="C00000"/>
                </a:solidFill>
              </a:rPr>
              <a:t>database</a:t>
            </a:r>
            <a:endParaRPr lang="fr-FR" i="1" dirty="0">
              <a:solidFill>
                <a:srgbClr val="C00000"/>
              </a:solidFill>
            </a:endParaRPr>
          </a:p>
        </p:txBody>
      </p:sp>
      <p:pic>
        <p:nvPicPr>
          <p:cNvPr id="17" name="Imag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200" y="1249200"/>
            <a:ext cx="2936641" cy="2372649"/>
          </a:xfrm>
          <a:prstGeom prst="rect">
            <a:avLst/>
          </a:prstGeom>
        </p:spPr>
      </p:pic>
      <p:sp>
        <p:nvSpPr>
          <p:cNvPr id="22" name="ZoneTexte 21"/>
          <p:cNvSpPr txBox="1"/>
          <p:nvPr/>
        </p:nvSpPr>
        <p:spPr>
          <a:xfrm>
            <a:off x="3756952" y="2435524"/>
            <a:ext cx="649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>
                <a:solidFill>
                  <a:srgbClr val="C00000"/>
                </a:solidFill>
              </a:rPr>
              <a:t>Error</a:t>
            </a:r>
            <a:endParaRPr lang="fr-FR" i="1" dirty="0">
              <a:solidFill>
                <a:srgbClr val="C00000"/>
              </a:solidFill>
            </a:endParaRPr>
          </a:p>
        </p:txBody>
      </p:sp>
      <p:sp>
        <p:nvSpPr>
          <p:cNvPr id="23" name="ZoneTexte 22"/>
          <p:cNvSpPr txBox="1"/>
          <p:nvPr/>
        </p:nvSpPr>
        <p:spPr>
          <a:xfrm>
            <a:off x="301151" y="4410655"/>
            <a:ext cx="7820384" cy="2000548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sz="2000" i="1" dirty="0" smtClean="0"/>
              <a:t>Application:</a:t>
            </a:r>
            <a:r>
              <a:rPr lang="fr-FR" i="1" dirty="0" smtClean="0"/>
              <a:t> </a:t>
            </a:r>
            <a:r>
              <a:rPr lang="fr-FR" sz="2000" b="1" i="1" dirty="0" smtClean="0"/>
              <a:t>speaker </a:t>
            </a:r>
            <a:r>
              <a:rPr lang="fr-FR" sz="2000" b="1" i="1" dirty="0" err="1" smtClean="0"/>
              <a:t>verification</a:t>
            </a:r>
            <a:r>
              <a:rPr lang="fr-FR" sz="2000" b="1" i="1" dirty="0" smtClean="0"/>
              <a:t> </a:t>
            </a:r>
            <a:r>
              <a:rPr lang="fr-FR" i="1" dirty="0" smtClean="0"/>
              <a:t>[Reynolds 2000]</a:t>
            </a:r>
            <a:r>
              <a:rPr lang="fr-FR" sz="2000" b="1" i="1" dirty="0" smtClean="0"/>
              <a:t> </a:t>
            </a:r>
            <a:r>
              <a:rPr lang="fr-FR" dirty="0"/>
              <a:t>(d=12, k=64</a:t>
            </a:r>
            <a:r>
              <a:rPr lang="fr-FR" dirty="0" smtClean="0"/>
              <a:t>)</a:t>
            </a:r>
            <a:endParaRPr lang="fr-FR" sz="1600" i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chemeClr val="tx1"/>
                </a:solidFill>
              </a:rPr>
              <a:t>EM on 300 000 </a:t>
            </a:r>
            <a:r>
              <a:rPr lang="fr-FR" sz="2000" dirty="0" err="1" smtClean="0">
                <a:solidFill>
                  <a:schemeClr val="tx1"/>
                </a:solidFill>
              </a:rPr>
              <a:t>vectors</a:t>
            </a:r>
            <a:r>
              <a:rPr lang="fr-FR" sz="2000" dirty="0" smtClean="0">
                <a:solidFill>
                  <a:schemeClr val="tx1"/>
                </a:solidFill>
              </a:rPr>
              <a:t> : </a:t>
            </a:r>
            <a:r>
              <a:rPr lang="fr-FR" sz="2000" b="1" dirty="0" smtClean="0">
                <a:solidFill>
                  <a:schemeClr val="tx1"/>
                </a:solidFill>
              </a:rPr>
              <a:t>29.53</a:t>
            </a:r>
            <a:endParaRPr lang="fr-FR" sz="20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b="1" dirty="0" smtClean="0">
                <a:solidFill>
                  <a:schemeClr val="tx1"/>
                </a:solidFill>
              </a:rPr>
              <a:t>20kB</a:t>
            </a:r>
            <a:r>
              <a:rPr lang="fr-FR" sz="2000" dirty="0" smtClean="0">
                <a:solidFill>
                  <a:schemeClr val="tx1"/>
                </a:solidFill>
              </a:rPr>
              <a:t> sketch </a:t>
            </a:r>
            <a:r>
              <a:rPr lang="fr-FR" sz="2000" dirty="0" err="1" smtClean="0">
                <a:solidFill>
                  <a:schemeClr val="tx1"/>
                </a:solidFill>
              </a:rPr>
              <a:t>computed</a:t>
            </a:r>
            <a:r>
              <a:rPr lang="fr-FR" sz="2000" dirty="0" smtClean="0">
                <a:solidFill>
                  <a:schemeClr val="tx1"/>
                </a:solidFill>
              </a:rPr>
              <a:t> on </a:t>
            </a:r>
            <a:r>
              <a:rPr lang="fr-FR" sz="2000" b="1" dirty="0" smtClean="0">
                <a:solidFill>
                  <a:schemeClr val="tx1"/>
                </a:solidFill>
              </a:rPr>
              <a:t>50GB</a:t>
            </a:r>
            <a:r>
              <a:rPr lang="fr-FR" sz="2000" dirty="0" smtClean="0">
                <a:solidFill>
                  <a:schemeClr val="tx1"/>
                </a:solidFill>
              </a:rPr>
              <a:t> </a:t>
            </a:r>
            <a:r>
              <a:rPr lang="fr-FR" sz="2000" dirty="0" err="1" smtClean="0">
                <a:solidFill>
                  <a:schemeClr val="tx1"/>
                </a:solidFill>
              </a:rPr>
              <a:t>database</a:t>
            </a:r>
            <a:r>
              <a:rPr lang="fr-FR" sz="2000" dirty="0" smtClean="0">
                <a:solidFill>
                  <a:schemeClr val="tx1"/>
                </a:solidFill>
              </a:rPr>
              <a:t>: </a:t>
            </a:r>
            <a:r>
              <a:rPr lang="fr-FR" sz="2000" b="1" dirty="0">
                <a:solidFill>
                  <a:schemeClr val="tx1"/>
                </a:solidFill>
              </a:rPr>
              <a:t>28.96</a:t>
            </a:r>
          </a:p>
          <a:p>
            <a:endParaRPr lang="fr-FR" sz="1600" i="1" dirty="0" smtClean="0"/>
          </a:p>
          <a:p>
            <a:endParaRPr lang="fr-FR" sz="1600" i="1" dirty="0" smtClean="0"/>
          </a:p>
          <a:p>
            <a:endParaRPr lang="fr-FR" sz="1600" i="1" dirty="0"/>
          </a:p>
          <a:p>
            <a:endParaRPr lang="fr-FR" sz="1600" i="1" dirty="0" smtClean="0"/>
          </a:p>
        </p:txBody>
      </p:sp>
      <p:sp>
        <p:nvSpPr>
          <p:cNvPr id="3" name="ZoneTexte 2"/>
          <p:cNvSpPr txBox="1"/>
          <p:nvPr/>
        </p:nvSpPr>
        <p:spPr>
          <a:xfrm>
            <a:off x="5188088" y="3125682"/>
            <a:ext cx="1537674" cy="64698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sz="1600" i="1" dirty="0" err="1" smtClean="0"/>
              <a:t>Faster</a:t>
            </a:r>
            <a:r>
              <a:rPr lang="fr-FR" sz="1600" i="1" dirty="0" smtClean="0"/>
              <a:t> </a:t>
            </a:r>
            <a:r>
              <a:rPr lang="fr-FR" sz="1600" i="1" dirty="0" err="1" smtClean="0"/>
              <a:t>than</a:t>
            </a:r>
            <a:r>
              <a:rPr lang="fr-FR" sz="1600" i="1" dirty="0" smtClean="0"/>
              <a:t> EM</a:t>
            </a:r>
          </a:p>
          <a:p>
            <a:r>
              <a:rPr lang="fr-FR" sz="1600" i="1" dirty="0" smtClean="0"/>
              <a:t>(</a:t>
            </a:r>
            <a:r>
              <a:rPr lang="fr-FR" sz="1600" i="1" dirty="0" err="1" smtClean="0"/>
              <a:t>VLFeat’s</a:t>
            </a:r>
            <a:r>
              <a:rPr lang="fr-FR" sz="1600" i="1" dirty="0" smtClean="0"/>
              <a:t> </a:t>
            </a:r>
            <a:r>
              <a:rPr lang="fr-FR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gmm</a:t>
            </a:r>
            <a:r>
              <a:rPr lang="fr-FR" sz="1600" i="1" dirty="0" smtClean="0"/>
              <a:t>)</a:t>
            </a:r>
            <a:endParaRPr lang="fr-FR" i="1" dirty="0"/>
          </a:p>
        </p:txBody>
      </p:sp>
      <p:cxnSp>
        <p:nvCxnSpPr>
          <p:cNvPr id="8" name="Connecteur droit avec flèche 7"/>
          <p:cNvCxnSpPr/>
          <p:nvPr/>
        </p:nvCxnSpPr>
        <p:spPr>
          <a:xfrm flipV="1">
            <a:off x="6724996" y="3056911"/>
            <a:ext cx="257695" cy="2099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ZoneTexte 15"/>
          <p:cNvSpPr txBox="1"/>
          <p:nvPr/>
        </p:nvSpPr>
        <p:spPr>
          <a:xfrm>
            <a:off x="7166518" y="6536939"/>
            <a:ext cx="18436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6/9</a:t>
            </a:r>
            <a:endParaRPr lang="fr-FR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1736" y="5444584"/>
            <a:ext cx="1203951" cy="921023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2280" y="5384770"/>
            <a:ext cx="926725" cy="926725"/>
          </a:xfrm>
          <a:prstGeom prst="rect">
            <a:avLst/>
          </a:prstGeom>
        </p:spPr>
      </p:pic>
      <p:cxnSp>
        <p:nvCxnSpPr>
          <p:cNvPr id="10" name="Connecteur droit avec flèche 9"/>
          <p:cNvCxnSpPr/>
          <p:nvPr/>
        </p:nvCxnSpPr>
        <p:spPr>
          <a:xfrm>
            <a:off x="6190237" y="5863093"/>
            <a:ext cx="82959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6982691" y="1102458"/>
            <a:ext cx="1467889" cy="2837082"/>
          </a:xfrm>
          <a:prstGeom prst="rect">
            <a:avLst/>
          </a:prstGeom>
          <a:solidFill>
            <a:srgbClr val="5B9BD5">
              <a:alpha val="1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917" y="5365309"/>
            <a:ext cx="2957055" cy="1003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555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6" grpId="0" animBg="1"/>
      <p:bldP spid="22" grpId="0"/>
      <p:bldP spid="23" grpId="0" animBg="1"/>
      <p:bldP spid="3" grpId="0" animBg="1"/>
      <p:bldP spid="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99753" y="3972928"/>
            <a:ext cx="8910433" cy="221174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/>
          <p:cNvSpPr txBox="1"/>
          <p:nvPr/>
        </p:nvSpPr>
        <p:spPr>
          <a:xfrm>
            <a:off x="174567" y="824016"/>
            <a:ext cx="3125586" cy="2862322"/>
          </a:xfrm>
          <a:prstGeom prst="rect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2000" b="1" dirty="0" smtClean="0"/>
              <a:t>Mixture of stable </a:t>
            </a:r>
            <a:r>
              <a:rPr lang="fr-FR" sz="2000" b="1" dirty="0" err="1" smtClean="0"/>
              <a:t>dist</a:t>
            </a:r>
            <a:r>
              <a:rPr lang="fr-FR" sz="2000" b="1" dirty="0" smtClean="0"/>
              <a:t>.</a:t>
            </a:r>
          </a:p>
          <a:p>
            <a:pPr algn="ctr"/>
            <a:endParaRPr lang="fr-FR" sz="2000" b="1" dirty="0"/>
          </a:p>
          <a:p>
            <a:pPr algn="ctr"/>
            <a:endParaRPr lang="fr-FR" sz="2000" b="1" dirty="0" smtClean="0"/>
          </a:p>
          <a:p>
            <a:pPr algn="ctr"/>
            <a:endParaRPr lang="fr-FR" sz="2000" b="1" dirty="0"/>
          </a:p>
          <a:p>
            <a:pPr algn="ctr"/>
            <a:endParaRPr lang="fr-FR" sz="2000" b="1" dirty="0" smtClean="0"/>
          </a:p>
          <a:p>
            <a:pPr algn="ctr"/>
            <a:endParaRPr lang="fr-FR" sz="2000" b="1" dirty="0"/>
          </a:p>
          <a:p>
            <a:pPr algn="ctr"/>
            <a:endParaRPr lang="fr-FR" sz="2000" b="1" dirty="0" smtClean="0"/>
          </a:p>
          <a:p>
            <a:pPr algn="ctr"/>
            <a:endParaRPr lang="fr-FR" sz="2000" b="1" dirty="0"/>
          </a:p>
          <a:p>
            <a:pPr algn="ctr"/>
            <a:endParaRPr lang="fr-FR" sz="2000" b="1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Audio Source </a:t>
            </a:r>
            <a:r>
              <a:rPr lang="fr-FR" dirty="0" err="1" smtClean="0"/>
              <a:t>separation</a:t>
            </a:r>
            <a:r>
              <a:rPr lang="fr-FR" dirty="0" smtClean="0"/>
              <a:t> </a:t>
            </a:r>
            <a:r>
              <a:rPr lang="fr-FR" sz="2800" dirty="0" smtClean="0"/>
              <a:t>[Keriven et al 2018]</a:t>
            </a:r>
            <a:endParaRPr lang="fr-FR" sz="3200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dirty="0" smtClean="0"/>
              <a:t>Nicolas Keriven</a:t>
            </a:r>
            <a:endParaRPr lang="fr-FR" dirty="0"/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031" y="1248209"/>
            <a:ext cx="2936641" cy="2372597"/>
          </a:xfrm>
          <a:prstGeom prst="rect">
            <a:avLst/>
          </a:prstGeom>
        </p:spPr>
      </p:pic>
      <p:sp>
        <p:nvSpPr>
          <p:cNvPr id="23" name="ZoneTexte 22"/>
          <p:cNvSpPr txBox="1"/>
          <p:nvPr/>
        </p:nvSpPr>
        <p:spPr>
          <a:xfrm>
            <a:off x="299258" y="4105957"/>
            <a:ext cx="3125586" cy="169277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sz="2400" b="1" i="1" dirty="0" smtClean="0"/>
              <a:t>Application</a:t>
            </a:r>
            <a:r>
              <a:rPr lang="fr-FR" sz="2000" b="1" i="1" dirty="0" smtClean="0"/>
              <a:t>: audio source </a:t>
            </a:r>
            <a:r>
              <a:rPr lang="fr-FR" sz="2000" b="1" i="1" dirty="0" err="1" smtClean="0"/>
              <a:t>separation</a:t>
            </a:r>
            <a:endParaRPr lang="fr-FR" sz="2000" b="1" i="1" dirty="0"/>
          </a:p>
          <a:p>
            <a:r>
              <a:rPr lang="fr-FR" sz="2000" b="1" dirty="0" smtClean="0"/>
              <a:t>Model</a:t>
            </a:r>
            <a:r>
              <a:rPr lang="fr-FR" sz="2000" dirty="0" smtClean="0"/>
              <a:t>: </a:t>
            </a:r>
            <a:r>
              <a:rPr lang="fr-FR" sz="2000" dirty="0" err="1" smtClean="0"/>
              <a:t>hybrid</a:t>
            </a:r>
            <a:r>
              <a:rPr lang="fr-FR" sz="2000" dirty="0" smtClean="0"/>
              <a:t> </a:t>
            </a:r>
            <a:r>
              <a:rPr lang="fr-FR" sz="2000" dirty="0" err="1" smtClean="0"/>
              <a:t>between</a:t>
            </a:r>
            <a:r>
              <a:rPr lang="fr-FR" sz="2000" dirty="0" smtClean="0"/>
              <a:t> rank-1 alpha-stable and </a:t>
            </a:r>
            <a:r>
              <a:rPr lang="fr-FR" sz="2000" dirty="0" err="1"/>
              <a:t>G</a:t>
            </a:r>
            <a:r>
              <a:rPr lang="fr-FR" sz="2000" dirty="0" err="1" smtClean="0"/>
              <a:t>aussian</a:t>
            </a:r>
            <a:r>
              <a:rPr lang="fr-FR" sz="2000" dirty="0" smtClean="0"/>
              <a:t> noise…</a:t>
            </a:r>
            <a:endParaRPr lang="fr-FR" sz="1600" dirty="0" smtClean="0"/>
          </a:p>
        </p:txBody>
      </p:sp>
      <p:pic>
        <p:nvPicPr>
          <p:cNvPr id="24" name="Image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5487" y="4620020"/>
            <a:ext cx="5693778" cy="1060222"/>
          </a:xfrm>
          <a:prstGeom prst="rect">
            <a:avLst/>
          </a:prstGeom>
        </p:spPr>
      </p:pic>
      <p:sp>
        <p:nvSpPr>
          <p:cNvPr id="13" name="ZoneTexte 12"/>
          <p:cNvSpPr txBox="1"/>
          <p:nvPr/>
        </p:nvSpPr>
        <p:spPr>
          <a:xfrm>
            <a:off x="7166518" y="6536939"/>
            <a:ext cx="18436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7/9</a:t>
            </a:r>
            <a:endParaRPr lang="fr-FR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6377" y="1248209"/>
            <a:ext cx="3220323" cy="2354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883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2800" dirty="0" smtClean="0"/>
              <a:t>Application 2: Online change point </a:t>
            </a:r>
            <a:r>
              <a:rPr lang="fr-FR" sz="2800" dirty="0" err="1" smtClean="0"/>
              <a:t>detection</a:t>
            </a:r>
            <a:endParaRPr lang="fr-FR" sz="2800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Nicolas Keriven</a:t>
            </a:r>
            <a:endParaRPr lang="fr-FR" dirty="0"/>
          </a:p>
        </p:txBody>
      </p:sp>
      <p:sp>
        <p:nvSpPr>
          <p:cNvPr id="26" name="ZoneTexte 25"/>
          <p:cNvSpPr txBox="1"/>
          <p:nvPr/>
        </p:nvSpPr>
        <p:spPr>
          <a:xfrm>
            <a:off x="7166518" y="6536939"/>
            <a:ext cx="18436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8/9</a:t>
            </a:r>
            <a:endParaRPr lang="fr-FR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7" name="Espace réservé de la date 4"/>
          <p:cNvSpPr>
            <a:spLocks noGrp="1"/>
          </p:cNvSpPr>
          <p:nvPr>
            <p:ph type="dt" sz="half" idx="2"/>
          </p:nvPr>
        </p:nvSpPr>
        <p:spPr>
          <a:xfrm>
            <a:off x="628650" y="6492877"/>
            <a:ext cx="2057400" cy="365125"/>
          </a:xfrm>
        </p:spPr>
        <p:txBody>
          <a:bodyPr/>
          <a:lstStyle/>
          <a:p>
            <a:r>
              <a:rPr lang="fr-FR" dirty="0" smtClean="0"/>
              <a:t>12/10/2017</a:t>
            </a:r>
            <a:endParaRPr lang="fr-FR" dirty="0"/>
          </a:p>
        </p:txBody>
      </p:sp>
      <p:sp>
        <p:nvSpPr>
          <p:cNvPr id="3" name="ZoneTexte 2"/>
          <p:cNvSpPr txBox="1"/>
          <p:nvPr/>
        </p:nvSpPr>
        <p:spPr>
          <a:xfrm>
            <a:off x="446854" y="1134396"/>
            <a:ext cx="8324226" cy="500562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sz="2400" b="1" dirty="0" smtClean="0"/>
              <a:t>Online change point </a:t>
            </a:r>
            <a:r>
              <a:rPr lang="fr-FR" sz="2400" b="1" dirty="0" err="1" smtClean="0"/>
              <a:t>detection</a:t>
            </a:r>
            <a:r>
              <a:rPr lang="fr-FR" sz="2400" dirty="0" smtClean="0"/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 err="1" smtClean="0"/>
              <a:t>detect</a:t>
            </a:r>
            <a:r>
              <a:rPr lang="fr-FR" sz="2400" dirty="0" smtClean="0"/>
              <a:t> </a:t>
            </a:r>
            <a:r>
              <a:rPr lang="fr-FR" sz="2400" b="1" i="1" dirty="0" smtClean="0"/>
              <a:t>abrupt variations</a:t>
            </a:r>
            <a:r>
              <a:rPr lang="fr-FR" sz="2400" b="1" dirty="0" smtClean="0"/>
              <a:t> </a:t>
            </a:r>
            <a:r>
              <a:rPr lang="fr-FR" sz="2400" dirty="0" smtClean="0"/>
              <a:t>in a </a:t>
            </a:r>
            <a:r>
              <a:rPr lang="fr-FR" sz="2400" dirty="0" err="1" smtClean="0"/>
              <a:t>stream</a:t>
            </a:r>
            <a:r>
              <a:rPr lang="fr-FR" sz="2400" dirty="0" smtClean="0"/>
              <a:t> of data, by </a:t>
            </a:r>
            <a:r>
              <a:rPr lang="fr-FR" sz="2400" dirty="0" err="1" smtClean="0"/>
              <a:t>comparing</a:t>
            </a:r>
            <a:r>
              <a:rPr lang="fr-FR" sz="2400" dirty="0" smtClean="0"/>
              <a:t> </a:t>
            </a:r>
            <a:r>
              <a:rPr lang="fr-FR" sz="2400" dirty="0" err="1" smtClean="0"/>
              <a:t>two</a:t>
            </a:r>
            <a:r>
              <a:rPr lang="fr-FR" sz="2400" dirty="0" smtClean="0"/>
              <a:t> sketches.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 smtClean="0"/>
              <a:t>Help </a:t>
            </a:r>
            <a:r>
              <a:rPr lang="fr-FR" sz="2400" dirty="0" err="1" smtClean="0"/>
              <a:t>detecting</a:t>
            </a:r>
            <a:r>
              <a:rPr lang="fr-FR" sz="2400" dirty="0" smtClean="0"/>
              <a:t> </a:t>
            </a:r>
            <a:r>
              <a:rPr lang="fr-FR" sz="2400" dirty="0" err="1" smtClean="0"/>
              <a:t>extreme</a:t>
            </a:r>
            <a:r>
              <a:rPr lang="fr-FR" sz="2400" dirty="0" smtClean="0"/>
              <a:t> </a:t>
            </a:r>
            <a:r>
              <a:rPr lang="fr-FR" sz="2400" dirty="0" err="1" smtClean="0"/>
              <a:t>events</a:t>
            </a:r>
            <a:r>
              <a:rPr lang="fr-FR" sz="2400" dirty="0" smtClean="0"/>
              <a:t>, or </a:t>
            </a:r>
            <a:r>
              <a:rPr lang="fr-FR" sz="2400" dirty="0" err="1" smtClean="0"/>
              <a:t>selecting</a:t>
            </a:r>
            <a:r>
              <a:rPr lang="fr-FR" sz="2400" dirty="0" smtClean="0"/>
              <a:t> </a:t>
            </a:r>
            <a:r>
              <a:rPr lang="fr-FR" sz="2400" dirty="0" err="1" smtClean="0"/>
              <a:t>which</a:t>
            </a:r>
            <a:r>
              <a:rPr lang="fr-FR" sz="2400" dirty="0" smtClean="0"/>
              <a:t> data to store (segmentation)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dirty="0" smtClean="0"/>
              <a:t>Applications in: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 dirty="0" err="1" smtClean="0"/>
              <a:t>Video</a:t>
            </a:r>
            <a:r>
              <a:rPr lang="fr-FR" sz="2400" dirty="0" smtClean="0"/>
              <a:t> monitoring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 dirty="0" err="1" smtClean="0"/>
              <a:t>Seismic</a:t>
            </a:r>
            <a:r>
              <a:rPr lang="fr-FR" sz="2400" dirty="0" smtClean="0"/>
              <a:t> data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 dirty="0" smtClean="0"/>
              <a:t>Speech </a:t>
            </a:r>
            <a:r>
              <a:rPr lang="fr-FR" sz="2400" dirty="0" err="1" smtClean="0"/>
              <a:t>detection</a:t>
            </a:r>
            <a:endParaRPr lang="fr-FR" sz="2400" dirty="0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400" dirty="0" smtClean="0"/>
              <a:t>…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3353668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3,98952"/>
  <p:tag name="ORIGINALWIDTH" val="952,3809"/>
  <p:tag name="LATEXADDIN" val="\documentclass{article}&#10;\usepackage{amsmath}&#10;\pagestyle{empty}&#10;\begin{document}&#10;&#10;$\ldots,~ x_i,~ x_{i+1},~ \ldots$&#10;&#10;&#10;\end{document}"/>
  <p:tag name="IGUANATEXSIZE" val="20"/>
  <p:tag name="IGUANATEXCURSOR" val="106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,48929"/>
  <p:tag name="ORIGINALWIDTH" val="76,49047"/>
  <p:tag name="LATEXADDIN" val="\documentclass{article}&#10;\usepackage{amsmath}&#10;\pagestyle{empty}&#10;\begin{document}&#10;&#10;$\Phi$&#10;&#10;&#10;\end{document}"/>
  <p:tag name="IGUANATEXSIZE" val="20"/>
  <p:tag name="IGUANATEXCURSOR" val="87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,73937"/>
  <p:tag name="ORIGINALWIDTH" val="103,4871"/>
  <p:tag name="LATEXADDIN" val="\documentclass{article}&#10;\usepackage{amsmath}&#10;\pagestyle{empty}&#10;\begin{document}&#10;&#10;$X$&#10;&#10;&#10;\end{document}"/>
  <p:tag name="IGUANATEXSIZE" val="20"/>
  <p:tag name="IGUANATEXCURSOR" val="84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989,8762"/>
  <p:tag name="LATEXADDIN" val="\documentclass{article}&#10;\usepackage{amsmath}&#10;\usepackage{color}&#10;\pagestyle{empty}&#10;\begin{document}&#10;&#10;$S_i \leftarrow S_{i-1} + {\color{red} \Phi(}x_i{\color{red})}$&#10;&#10;&#10;\end{document}"/>
  <p:tag name="IGUANATEXSIZE" val="20"/>
  <p:tag name="IGUANATEXCURSOR" val="123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0,7312"/>
  <p:tag name="ORIGINALWIDTH" val="853,3933"/>
  <p:tag name="LATEXADDIN" val="\documentclass{article}&#10;\usepackage{amsmath}&#10;\usepackage{amssymb}&#10;\usepackage{color}&#10;\pagestyle{empty}&#10;\begin{document}&#10;&#10;$\frac{1}{n}S_n \approx \mathbb{E}({\color{red}\Phi (}X{\color{red})})$&#10;&#10;&#10;\end{document}"/>
  <p:tag name="IGUANATEXSIZE" val="20"/>
  <p:tag name="IGUANATEXCURSOR" val="136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596,1754"/>
  <p:tag name="LATEXADDIN" val="\documentclass{article}&#10;\usepackage{amsmath}&#10;\usepackage{amssymb}&#10;\pagestyle{empty}&#10;\begin{document}&#10;&#10;${\mathbf{z}} \approx {\mathbb{E}}\Phi(X)$&#10;&#10;&#10;\end{document}"/>
  <p:tag name="IGUANATEXSIZE" val="20"/>
  <p:tag name="IGUANATEXCURSOR" val="124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,73937"/>
  <p:tag name="ORIGINALWIDTH" val="103,4871"/>
  <p:tag name="LATEXADDIN" val="\documentclass{article}&#10;\usepackage{amsmath}&#10;\pagestyle{empty}&#10;\begin{document}&#10;&#10;$X$&#10;&#10;&#10;\end{document}"/>
  <p:tag name="IGUANATEXSIZE" val="20"/>
  <p:tag name="IGUANATEXCURSOR" val="83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6,4867"/>
  <p:tag name="ORIGINALWIDTH" val="804,6495"/>
  <p:tag name="LATEXADDIN" val="\documentclass{article}&#10;\usepackage{amsmath}&#10;\pagestyle{empty}&#10;\begin{document}&#10;&#10;$S_i \leftarrow S_{i-1} + x_i$&#10;&#10;&#10;\end{document}"/>
  <p:tag name="IGUANATEXSIZE" val="20"/>
  <p:tag name="IGUANATEXCURSOR" val="100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280,465"/>
  <p:tag name="LATEXADDIN" val="\documentclass{article}&#10;\usepackage{amsmath}&#10;\pagestyle{empty}&#10;\begin{document}&#10;&#10;$\Phi(X)$&#10;&#10;&#10;\end{document}"/>
  <p:tag name="IGUANATEXSIZE" val="20"/>
  <p:tag name="IGUANATEXCURSOR" val="89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989,8762"/>
  <p:tag name="LATEXADDIN" val="\documentclass{article}&#10;\usepackage{amsmath}&#10;\usepackage{color}&#10;\pagestyle{empty}&#10;\begin{document}&#10;&#10;$S_i \leftarrow S_{i-1} + {\color{red}\Phi}(x_i)$&#10;&#10;&#10;\end{document}"/>
  <p:tag name="IGUANATEXSIZE" val="20"/>
  <p:tag name="IGUANATEXCURSOR" val="143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794,1507"/>
  <p:tag name="LATEXADDIN" val="\documentclass{article}&#10;\usepackage{amsmath}&#10;\usepackage{color}&#10;\pagestyle{empty}&#10;\begin{document}&#10;&#10;$S \leftarrow S +  \Phi(x_i)$&#10;&#10;&#10;\end{document}"/>
  <p:tag name="IGUANATEXSIZE" val="20"/>
  <p:tag name="IGUANATEXCURSOR" val="128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0,7312"/>
  <p:tag name="ORIGINALWIDTH" val="666,6667"/>
  <p:tag name="LATEXADDIN" val="\documentclass{article}&#10;\usepackage{amsmath}&#10;\usepackage{amssymb}&#10;\pagestyle{empty}&#10;\begin{document}&#10;&#10;$\frac{1}{n}S_n \approx \mathbb{E}(X)$&#10;&#10;&#10;\end{document}"/>
  <p:tag name="IGUANATEXSIZE" val="20"/>
  <p:tag name="IGUANATEXCURSOR" val="117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393,7008"/>
  <p:tag name="LATEXADDIN" val="\documentclass{article}&#10;\usepackage{amsmath}&#10;\pagestyle{empty}&#10;\begin{document}&#10;&#10;dim.$(x)$&#10;&#10;&#10;\end{document}"/>
  <p:tag name="IGUANATEXSIZE" val="20"/>
  <p:tag name="IGUANATEXCURSOR" val="90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442,4447"/>
  <p:tag name="LATEXADDIN" val="\documentclass{article}&#10;\usepackage{amsmath}&#10;\pagestyle{empty}&#10;\begin{document}&#10;&#10;addition&#10;&#10;&#10;\end{document}"/>
  <p:tag name="IGUANATEXSIZE" val="20"/>
  <p:tag name="IGUANATEXCURSOR" val="89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6,4867"/>
  <p:tag name="ORIGINALWIDTH" val="804,6495"/>
  <p:tag name="LATEXADDIN" val="\documentclass{article}&#10;\usepackage{amsmath}&#10;\pagestyle{empty}&#10;\begin{document}&#10;&#10;$S_i \leftarrow S_{i-1} + x_i$&#10;&#10;&#10;\end{document}"/>
  <p:tag name="IGUANATEXSIZE" val="20"/>
  <p:tag name="IGUANATEXCURSOR" val="100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3,98952"/>
  <p:tag name="ORIGINALWIDTH" val="952,3809"/>
  <p:tag name="LATEXADDIN" val="\documentclass{article}&#10;\usepackage{amsmath}&#10;\pagestyle{empty}&#10;\begin{document}&#10;&#10;$\ldots,~ x_i,~ x_{i+1},~ \ldots$&#10;&#10;&#10;\end{document}"/>
  <p:tag name="IGUANATEXSIZE" val="20"/>
  <p:tag name="IGUANATEXCURSOR" val="106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412,4484"/>
  <p:tag name="LATEXADDIN" val="\documentclass{article}&#10;\usepackage{amsmath}&#10;\usepackage{color}&#10;\pagestyle{empty}&#10;\begin{document}&#10;&#10;dim.$({\Phi})$&#10;&#10;&#10;\end{document}"/>
  <p:tag name="IGUANATEXSIZE" val="20"/>
  <p:tag name="IGUANATEXCURSOR" val="107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857,8928"/>
  <p:tag name="LATEXADDIN" val="\documentclass{article}&#10;\usepackage{amsmath}&#10;\usepackage{color}&#10;\usepackage{amssymb}&#10;\pagestyle{empty}&#10;\begin{document}&#10;&#10;{\color{red} computing $\Phi(x)$}&#10;&#10;&#10;\end{document}"/>
  <p:tag name="IGUANATEXSIZE" val="20"/>
  <p:tag name="IGUANATEXCURSOR" val="154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1285,339"/>
  <p:tag name="LATEXADDIN" val="\documentclass{article}&#10;\usepackage{amsmath}&#10;\usepackage{amssymb}&#10;\usepackage{color}&#10;\pagestyle{empty}&#10;\begin{document}&#10;&#10;{\color{red}computing $\Phi(x) = \mathcal{O}(1)$}&#10;&#10;&#10;\end{document}"/>
  <p:tag name="IGUANATEXSIZE" val="20"/>
  <p:tag name="IGUANATEXCURSOR" val="151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heme/theme1.xml><?xml version="1.0" encoding="utf-8"?>
<a:theme xmlns:a="http://schemas.openxmlformats.org/drawingml/2006/main" name="Thème Office">
  <a:themeElements>
    <a:clrScheme name="Thèm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hèm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ception personnalisé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18348</TotalTime>
  <Words>664</Words>
  <Application>Microsoft Office PowerPoint</Application>
  <PresentationFormat>Affichage à l'écran (4:3)</PresentationFormat>
  <Paragraphs>184</Paragraphs>
  <Slides>12</Slides>
  <Notes>0</Notes>
  <HiddenSlides>0</HiddenSlides>
  <MMClips>1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12</vt:i4>
      </vt:variant>
    </vt:vector>
  </HeadingPairs>
  <TitlesOfParts>
    <vt:vector size="18" baseType="lpstr">
      <vt:lpstr>Arial</vt:lpstr>
      <vt:lpstr>Calibri</vt:lpstr>
      <vt:lpstr>Calibri Light</vt:lpstr>
      <vt:lpstr>Courier New</vt:lpstr>
      <vt:lpstr>Thème Office</vt:lpstr>
      <vt:lpstr>Conception personnalisée</vt:lpstr>
      <vt:lpstr>Online sketches with random features</vt:lpstr>
      <vt:lpstr>Online sketches</vt:lpstr>
      <vt:lpstr>A very simple example</vt:lpstr>
      <vt:lpstr>Random features</vt:lpstr>
      <vt:lpstr>Application 1: Sketch clustering</vt:lpstr>
      <vt:lpstr>Result: Compressive k-means [Keriven et al 2017]</vt:lpstr>
      <vt:lpstr>Gaussian mixture models</vt:lpstr>
      <vt:lpstr>Audio Source separation [Keriven et al 2018]</vt:lpstr>
      <vt:lpstr>Application 2: Online change point detection</vt:lpstr>
      <vt:lpstr>Application 2: Online change point detection</vt:lpstr>
      <vt:lpstr>Conclusion</vt:lpstr>
      <vt:lpstr>Thank you !</vt:lpstr>
    </vt:vector>
  </TitlesOfParts>
  <Company>INRIA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Nicolas Keriven</dc:creator>
  <cp:lastModifiedBy>Nicolas Keriven</cp:lastModifiedBy>
  <cp:revision>1002</cp:revision>
  <cp:lastPrinted>2017-10-06T13:20:15Z</cp:lastPrinted>
  <dcterms:created xsi:type="dcterms:W3CDTF">2016-11-08T13:17:02Z</dcterms:created>
  <dcterms:modified xsi:type="dcterms:W3CDTF">2018-04-05T15:30:22Z</dcterms:modified>
</cp:coreProperties>
</file>